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6"/>
  </p:notesMasterIdLst>
  <p:sldIdLst>
    <p:sldId id="261" r:id="rId2"/>
    <p:sldId id="345" r:id="rId3"/>
    <p:sldId id="292" r:id="rId4"/>
    <p:sldId id="347" r:id="rId5"/>
    <p:sldId id="348" r:id="rId6"/>
    <p:sldId id="353" r:id="rId7"/>
    <p:sldId id="295" r:id="rId8"/>
    <p:sldId id="263" r:id="rId9"/>
    <p:sldId id="296" r:id="rId10"/>
    <p:sldId id="349" r:id="rId11"/>
    <p:sldId id="303" r:id="rId12"/>
    <p:sldId id="304" r:id="rId13"/>
    <p:sldId id="305" r:id="rId14"/>
    <p:sldId id="306" r:id="rId15"/>
    <p:sldId id="360" r:id="rId16"/>
    <p:sldId id="361" r:id="rId17"/>
    <p:sldId id="362" r:id="rId18"/>
    <p:sldId id="363" r:id="rId19"/>
    <p:sldId id="366" r:id="rId20"/>
    <p:sldId id="367" r:id="rId21"/>
    <p:sldId id="368" r:id="rId22"/>
    <p:sldId id="369" r:id="rId23"/>
    <p:sldId id="370" r:id="rId24"/>
    <p:sldId id="371" r:id="rId25"/>
    <p:sldId id="374" r:id="rId26"/>
    <p:sldId id="373" r:id="rId27"/>
    <p:sldId id="375" r:id="rId28"/>
    <p:sldId id="376" r:id="rId29"/>
    <p:sldId id="372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78" r:id="rId38"/>
    <p:sldId id="379" r:id="rId39"/>
    <p:sldId id="298" r:id="rId40"/>
    <p:sldId id="300" r:id="rId41"/>
    <p:sldId id="302" r:id="rId42"/>
    <p:sldId id="269" r:id="rId43"/>
    <p:sldId id="319" r:id="rId44"/>
    <p:sldId id="393" r:id="rId45"/>
    <p:sldId id="351" r:id="rId46"/>
    <p:sldId id="325" r:id="rId47"/>
    <p:sldId id="326" r:id="rId48"/>
    <p:sldId id="327" r:id="rId49"/>
    <p:sldId id="324" r:id="rId50"/>
    <p:sldId id="330" r:id="rId51"/>
    <p:sldId id="328" r:id="rId52"/>
    <p:sldId id="329" r:id="rId53"/>
    <p:sldId id="331" r:id="rId54"/>
    <p:sldId id="387" r:id="rId55"/>
    <p:sldId id="352" r:id="rId56"/>
    <p:sldId id="332" r:id="rId57"/>
    <p:sldId id="394" r:id="rId58"/>
    <p:sldId id="334" r:id="rId59"/>
    <p:sldId id="335" r:id="rId60"/>
    <p:sldId id="336" r:id="rId61"/>
    <p:sldId id="337" r:id="rId62"/>
    <p:sldId id="339" r:id="rId63"/>
    <p:sldId id="350" r:id="rId64"/>
    <p:sldId id="343" r:id="rId65"/>
    <p:sldId id="344" r:id="rId66"/>
    <p:sldId id="340" r:id="rId67"/>
    <p:sldId id="391" r:id="rId68"/>
    <p:sldId id="392" r:id="rId69"/>
    <p:sldId id="390" r:id="rId70"/>
    <p:sldId id="355" r:id="rId71"/>
    <p:sldId id="356" r:id="rId72"/>
    <p:sldId id="357" r:id="rId73"/>
    <p:sldId id="358" r:id="rId74"/>
    <p:sldId id="314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647"/>
    <a:srgbClr val="820000"/>
    <a:srgbClr val="D1D12D"/>
    <a:srgbClr val="B80000"/>
    <a:srgbClr val="FFA3A3"/>
    <a:srgbClr val="1C4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1" autoAdjust="0"/>
    <p:restoredTop sz="90330" autoAdjust="0"/>
  </p:normalViewPr>
  <p:slideViewPr>
    <p:cSldViewPr snapToGrid="0">
      <p:cViewPr varScale="1">
        <p:scale>
          <a:sx n="116" d="100"/>
          <a:sy n="116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ПРОЦЕНТНОЕ </a:t>
            </a:r>
            <a:r>
              <a:rPr lang="ru-RU" sz="1400" b="1" i="0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СООТНОШЕНИЕ ПРЕДОСТАВЛЯЕМЫХ КОНСУЛЬТАЦИЙ</a:t>
            </a:r>
            <a:endParaRPr lang="ru-RU" sz="1100" baseline="0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6917194039399039"/>
          <c:y val="2.9804047831552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89455421461605E-2"/>
          <c:y val="0.14702104580808451"/>
          <c:w val="0.97881054457853844"/>
          <c:h val="0.56527978006349155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explosion val="6"/>
            <c:spPr>
              <a:solidFill>
                <a:srgbClr val="82000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bg1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2645056867891525"/>
                  <c:y val="-0.14199236519855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0393520841343"/>
                  <c:y val="6.07344814951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36862120523424E-2"/>
                  <c:y val="6.261599735149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Лист1!$B$40:$B$42</c:f>
              <c:strCache>
                <c:ptCount val="3"/>
                <c:pt idx="0">
                  <c:v>Общие вопросы по работе ЕГАИС ОПТ и Розница</c:v>
                </c:pt>
                <c:pt idx="1">
                  <c:v>Движение ТТН</c:v>
                </c:pt>
                <c:pt idx="2">
                  <c:v>Постановка на баланс ис писание</c:v>
                </c:pt>
              </c:strCache>
            </c:strRef>
          </c:cat>
          <c:val>
            <c:numRef>
              <c:f>Лист1!$C$40:$C$42</c:f>
              <c:numCache>
                <c:formatCode>0%</c:formatCode>
                <c:ptCount val="3"/>
                <c:pt idx="0">
                  <c:v>0.74</c:v>
                </c:pt>
                <c:pt idx="1">
                  <c:v>0.23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440069991251098E-2"/>
          <c:y val="0.72976490438601538"/>
          <c:w val="0.96034208223972006"/>
          <c:h val="0.25437781612381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54000">
          <a:schemeClr val="tx1">
            <a:lumMod val="85000"/>
            <a:lumOff val="15000"/>
          </a:schemeClr>
        </a:gs>
        <a:gs pos="70000">
          <a:schemeClr val="tx1">
            <a:lumMod val="85000"/>
            <a:lumOff val="15000"/>
          </a:schemeClr>
        </a:gs>
        <a:gs pos="100000">
          <a:schemeClr val="accent3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ПРОЦЕНТНОЕ СООТНОШЕНИЕ ТИПОВ ИНЦИДЕНТОВ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20454802536101E-2"/>
          <c:y val="0.1501234525727668"/>
          <c:w val="0.96630776339224944"/>
          <c:h val="0.56364876841587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типов инцидентов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E55647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7467344978517568"/>
                  <c:y val="4.12164111264833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643545013410937E-2"/>
                  <c:y val="-0.176239934487581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042623598273734E-2"/>
                  <c:y val="-9.43928239989525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926892630020956"/>
                  <c:y val="3.746894707575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Ошибки в настройке УТМ</c:v>
                </c:pt>
                <c:pt idx="1">
                  <c:v>Ошибки в документах пользователя</c:v>
                </c:pt>
                <c:pt idx="2">
                  <c:v>Ошибки на сервере ЕГАИС</c:v>
                </c:pt>
                <c:pt idx="3">
                  <c:v>Ошибки на стороне учетной  системы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0.37</c:v>
                </c:pt>
                <c:pt idx="2">
                  <c:v>0.01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100000">
          <a:schemeClr val="accent3">
            <a:lumMod val="89000"/>
          </a:schemeClr>
        </a:gs>
        <a:gs pos="80000">
          <a:schemeClr val="tx1">
            <a:lumMod val="85000"/>
            <a:lumOff val="15000"/>
          </a:schemeClr>
        </a:gs>
        <a:gs pos="97000">
          <a:schemeClr val="accent3">
            <a:lumMod val="70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8F0A1-E7F8-4560-88F8-A14C592502B3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0EE7C-7F01-4BB0-A1E9-3A893D4E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2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BAEF-2890-438E-A69D-AE6C6F4C796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3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EE7C-7F01-4BB0-A1E9-3A893D4E81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6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EE7C-7F01-4BB0-A1E9-3A893D4E81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EE7C-7F01-4BB0-A1E9-3A893D4E81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5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EE7C-7F01-4BB0-A1E9-3A893D4E816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2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EE7C-7F01-4BB0-A1E9-3A893D4E816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7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0EE7C-7F01-4BB0-A1E9-3A893D4E8169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6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105-D4F7-4939-A46F-B285655812B7}" type="datetime1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E47-0D1D-4155-BA48-A67BB5F62F13}" type="datetime1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8CAC-DD79-4D38-B2BA-4D0656D89328}" type="datetime1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A424-B899-4DB2-8B6D-4F9FF1589682}" type="datetime1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0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FA7-B2B4-46AC-A7A0-9182FAFE3C79}" type="datetime1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8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DB96-7030-4837-A6A6-DF1B40B7C53C}" type="datetime1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0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C54B-556B-4225-9F46-482E7381F7A6}" type="datetime1">
              <a:rPr lang="ru-RU" smtClean="0"/>
              <a:t>15.06.2016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1DE9-F499-4DA8-8DD4-E0B1CBC3DF40}" type="datetime1">
              <a:rPr lang="ru-RU" smtClean="0"/>
              <a:t>15.06.2016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F89C-2DB4-4D47-B587-FA1CB7FF4266}" type="datetime1">
              <a:rPr lang="ru-RU" smtClean="0"/>
              <a:t>15.06.2016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6F9-4F38-48F7-BE8A-97D052B737C3}" type="datetime1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2BA-3B7D-4255-92A1-834CF9DA15B2}" type="datetime1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6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4DF-361A-4934-AE1A-988F674083D6}" type="datetime1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C1C6-14D4-4F9F-9576-E7E8A1846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4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5.jpe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gai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4.emf"/><Relationship Id="rId10" Type="http://schemas.openxmlformats.org/officeDocument/2006/relationships/image" Target="../media/image26.png"/><Relationship Id="rId4" Type="http://schemas.openxmlformats.org/officeDocument/2006/relationships/image" Target="../media/image3.emf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emf"/><Relationship Id="rId10" Type="http://schemas.openxmlformats.org/officeDocument/2006/relationships/image" Target="../media/image32.png"/><Relationship Id="rId4" Type="http://schemas.openxmlformats.org/officeDocument/2006/relationships/image" Target="../media/image3.emf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update.egais.ru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test.utm.egai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5.jpeg"/><Relationship Id="rId5" Type="http://schemas.openxmlformats.org/officeDocument/2006/relationships/image" Target="../media/image41.png"/><Relationship Id="rId10" Type="http://schemas.openxmlformats.org/officeDocument/2006/relationships/image" Target="../media/image4.emf"/><Relationship Id="rId4" Type="http://schemas.microsoft.com/office/2007/relationships/hdphoto" Target="../media/hdphoto1.wdp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2.emf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.jpe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3.emf"/><Relationship Id="rId4" Type="http://schemas.openxmlformats.org/officeDocument/2006/relationships/image" Target="../media/image46.png"/><Relationship Id="rId9" Type="http://schemas.microsoft.com/office/2007/relationships/hdphoto" Target="../media/hdphoto3.wdp"/><Relationship Id="rId1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5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.emf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5.jpe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Relationship Id="rId14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5.jpe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5.jpe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check1.fsra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1620" y="357301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82031"/>
                </a:solidFill>
                <a:cs typeface="Arial" panose="020B0604020202020204" pitchFamily="34" charset="0"/>
              </a:rPr>
              <a:t>ЕГАИС для организаций </a:t>
            </a:r>
          </a:p>
          <a:p>
            <a:pPr algn="ctr"/>
            <a:r>
              <a:rPr lang="ru-RU" sz="4000" b="1" dirty="0">
                <a:solidFill>
                  <a:srgbClr val="C82031"/>
                </a:solidFill>
                <a:cs typeface="Arial" panose="020B0604020202020204" pitchFamily="34" charset="0"/>
              </a:rPr>
              <a:t>оптовой и розничной торговли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77" y="47721"/>
            <a:ext cx="4576447" cy="352529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9552" y="2204864"/>
            <a:ext cx="7777162" cy="193899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r>
              <a:rPr lang="ru-RU" sz="4000" dirty="0">
                <a:latin typeface="+mj-lt"/>
                <a:cs typeface="Arial" panose="020B0604020202020204" pitchFamily="34" charset="0"/>
              </a:rPr>
              <a:t>3</a:t>
            </a:r>
            <a:r>
              <a:rPr lang="ru-RU" sz="4000" dirty="0" smtClean="0">
                <a:latin typeface="+mj-lt"/>
                <a:cs typeface="Arial" panose="020B0604020202020204" pitchFamily="34" charset="0"/>
              </a:rPr>
              <a:t>. Технические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требования </a:t>
            </a:r>
          </a:p>
          <a:p>
            <a:r>
              <a:rPr lang="ru-RU" sz="4000" dirty="0">
                <a:latin typeface="+mj-lt"/>
                <a:cs typeface="Arial" panose="020B0604020202020204" pitchFamily="34" charset="0"/>
              </a:rPr>
              <a:t>для подключения к ЕГАИС</a:t>
            </a:r>
          </a:p>
          <a:p>
            <a:endParaRPr lang="ru-RU" sz="4000" dirty="0">
              <a:solidFill>
                <a:srgbClr val="D60F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10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16858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Технические требования для подключения к ЕГАИС </a:t>
            </a:r>
          </a:p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части подтверждения оборота и закупки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340768"/>
            <a:ext cx="763284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выходом в INTERNET –  скорость от 256 кбит/с и выше с установленным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программным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обеспечением ЕГАИС – Универсальным транспортным модулем (УТМ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с открытым исходящим портом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ТСР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443,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специальный носитель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сертификатом квалифицированной  электронной подписи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КЭП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ЕГАИС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сертификатом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RSA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-ключа для установки защищенного соединения для обмена данными с ЕГАИС.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186607" y="2873704"/>
          <a:ext cx="4626768" cy="2859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382"/>
                <a:gridCol w="133251"/>
                <a:gridCol w="2762135"/>
              </a:tblGrid>
              <a:tr h="36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Тип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оборудования / комплектующие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rgbClr val="C820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/ характеристики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rgbClr val="C820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rgbClr val="D60F00"/>
                    </a:solidFill>
                  </a:tcPr>
                </a:tc>
              </a:tr>
              <a:tr h="2689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Рабочая станция  обмена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данными с ЕГАИС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Аппаратное обеспечение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Процессор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Процессор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 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частотой от 1,9 ГГц и выше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ОЗУ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От 2 Гб или более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7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Сетевой контроллер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Ethernet контроллер, 100/1000 Mbps, 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разъем 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RJ45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Дисковый накопитель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Общий объем не менее 50 GB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Программное обеспечение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08">
                <a:tc gridSpan="2"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Операционная система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Windows 7 Starter и выше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2"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Общесистемное ПО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Java 8 и выше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11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8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1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3.crystals.ru/field_product_photo/product_450/avtomatizacija_magazina.jpg?itok=jRCka36W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99432"/>
            <a:ext cx="5198368" cy="46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16858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Технические требования для подключения к ЕГАИС </a:t>
            </a:r>
          </a:p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части подтверждения розничной продажи маркированной алкогольной продукции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647959"/>
            <a:ext cx="61926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Персональный компьютер, специальный носитель с сертификатом КЭП для ЕГАИС и  сертификатом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RSA-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ключа (см. предыдущий слайд).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Кассовое оборудование: </a:t>
            </a:r>
          </a:p>
          <a:p>
            <a:pPr lvl="1" algn="just">
              <a:buClr>
                <a:srgbClr val="C00000"/>
              </a:buClr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Кассовый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программным обеспечением,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совместимым с системой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ЕГАИС и прошедшее соответствующее тестирование. </a:t>
            </a:r>
          </a:p>
          <a:p>
            <a:pPr lvl="1" algn="just">
              <a:buClr>
                <a:srgbClr val="C00000"/>
              </a:buClr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spcAft>
                <a:spcPts val="1200"/>
              </a:spcAft>
              <a:buClr>
                <a:srgbClr val="C00000"/>
              </a:buClr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Сканер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двумерных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штрих-кодов PDF-417.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Кассовая программа должна обеспечивать информационное взаимодействие с УТМ модулем и сканером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считывании двумерного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штрихового кода, нанесенного на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ФСМ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Рабочая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данными с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ЕГАИС (ПК с установленным УТМ модулем) должна находиться в одной сети с кассовыми аппаратами магазина для обеспечения обмена информацией о реализуемой алкогольной продукции со всех касс.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12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8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2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5" y="1301859"/>
            <a:ext cx="61926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Специальный носитель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323528" y="2705720"/>
          <a:ext cx="16144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r:id="rId3" imgW="1049196" imgH="1171260" progId="Visio.Drawing.11">
                  <p:embed/>
                </p:oleObj>
              </mc:Choice>
              <mc:Fallback>
                <p:oleObj r:id="rId3" imgW="1049196" imgH="11712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5720"/>
                        <a:ext cx="16144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5736" y="1351215"/>
            <a:ext cx="6192688" cy="387798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Аппаратный крипто-ключ 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носитель, 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который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предназначен для генерации ключей электронных подписей 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их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безопасного хранения и использования. 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Аппаратный крипто-ключ выполнен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виде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-токена.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Такие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носители содержат два хранилища сертификатов, которые предназначены для хранения двух соответствующих сертификатов (ключей):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RSA-ключ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который позволяет установить защищенное соединение для обмена данными с ЕГАИС и идентифицировать организацию в ЕГАИС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подписи ГОСТ (КЭП), который позволяет подписывать файлы,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передаваемые в системе ЕГАИС (накладные, акты, чеки и пр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.), придавая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 юридическую силу и значимость.</a:t>
            </a:r>
          </a:p>
          <a:p>
            <a:pPr algn="just">
              <a:spcAft>
                <a:spcPts val="1200"/>
              </a:spcAft>
              <a:buClr>
                <a:srgbClr val="C00000"/>
              </a:buClr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с электронной подписью таким носителям не нужен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дополнительный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крипто-провайдер (например, КриптоПро 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CSP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т.к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аппаратный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крипто-ключ его уже содержит внутри. 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13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9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21739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Нюансы: </a:t>
            </a:r>
          </a:p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кто должен приобрести данные технические средства?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532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Каждое </a:t>
            </a:r>
            <a:r>
              <a:rPr lang="ru-RU" sz="1400" b="1" dirty="0"/>
              <a:t>обособленное подразделение организации - участника алкогольного рынка, имеющее уникальную связку ИНН-КПП, и которое реализует алкогольную продукцию, включая пиво и пивные </a:t>
            </a:r>
            <a:r>
              <a:rPr lang="ru-RU" sz="1400" b="1" dirty="0" smtClean="0"/>
              <a:t>напитки (оптовый склад, розничный магазин </a:t>
            </a:r>
            <a:r>
              <a:rPr lang="ru-RU" sz="1400" b="1" dirty="0"/>
              <a:t>или </a:t>
            </a:r>
            <a:r>
              <a:rPr lang="ru-RU" sz="1400" b="1" dirty="0" smtClean="0"/>
              <a:t>предприятие </a:t>
            </a:r>
            <a:r>
              <a:rPr lang="ru-RU" sz="1400" b="1" dirty="0"/>
              <a:t>общественного </a:t>
            </a:r>
            <a:r>
              <a:rPr lang="ru-RU" sz="1400" b="1" dirty="0" smtClean="0"/>
              <a:t>питания, например кафе).</a:t>
            </a:r>
            <a:endParaRPr lang="ru-RU" sz="1400" b="1" dirty="0"/>
          </a:p>
          <a:p>
            <a:endParaRPr lang="ru-RU" sz="1400" dirty="0"/>
          </a:p>
          <a:p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Количество комплектов КЭП для ЕГАИС и </a:t>
            </a:r>
            <a:r>
              <a:rPr lang="ru-RU" sz="1400" b="1" i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аппаратных крипто-ключей:</a:t>
            </a:r>
            <a:endParaRPr lang="ru-RU" sz="1400" b="1" i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200" dirty="0"/>
              <a:t>В каждом таком обособленном подразделении должен использоваться свой </a:t>
            </a:r>
            <a:r>
              <a:rPr lang="en-US" sz="1200" dirty="0" smtClean="0"/>
              <a:t> </a:t>
            </a:r>
            <a:r>
              <a:rPr lang="ru-RU" sz="1200" dirty="0" smtClean="0"/>
              <a:t>рабочий компьютер с УТМ модулем,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аппаратным крипто-</a:t>
            </a:r>
            <a:r>
              <a:rPr lang="ru-RU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ключем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ru-RU" sz="1200" dirty="0" smtClean="0"/>
              <a:t>ключом </a:t>
            </a:r>
            <a:r>
              <a:rPr lang="ru-RU" sz="1200" dirty="0"/>
              <a:t>КЭП для ЕГАИС.</a:t>
            </a:r>
          </a:p>
          <a:p>
            <a:endParaRPr lang="ru-RU" sz="1200" dirty="0"/>
          </a:p>
          <a:p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Место нахождения данных средств:</a:t>
            </a:r>
          </a:p>
          <a:p>
            <a:r>
              <a:rPr lang="ru-RU" sz="1200" dirty="0"/>
              <a:t>Данные средства должны использоваться по месту осуществления деятельности, указанному в лицензии на оптовую или розничную торговлю.</a:t>
            </a:r>
          </a:p>
          <a:p>
            <a:r>
              <a:rPr lang="ru-RU" sz="1400" dirty="0"/>
              <a:t>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2</a:t>
            </a:r>
            <a:r>
              <a:rPr lang="ru-RU" sz="1400" b="1" dirty="0"/>
              <a:t>. Каждый индивидуальный предприниматель (ИП), осуществляющий розничную продажу пива и пивных напитков.</a:t>
            </a:r>
          </a:p>
          <a:p>
            <a:endParaRPr lang="ru-RU" sz="1400" dirty="0"/>
          </a:p>
          <a:p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Количество комплектов КЭП для ЕГАИС и аппаратных крипто-ключей </a:t>
            </a:r>
            <a:r>
              <a:rPr lang="ru-RU" sz="1400" b="1" i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1400" b="1" i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200" dirty="0" smtClean="0"/>
              <a:t>Для </a:t>
            </a:r>
            <a:r>
              <a:rPr lang="ru-RU" sz="1200" dirty="0"/>
              <a:t>ИП, торгующих пивом в розницу,  необходим только 1 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аппаратный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крипто-ключ </a:t>
            </a:r>
            <a:r>
              <a:rPr lang="ru-RU" sz="1200" dirty="0" smtClean="0"/>
              <a:t>и </a:t>
            </a:r>
            <a:r>
              <a:rPr lang="ru-RU" sz="1200" dirty="0"/>
              <a:t>1 </a:t>
            </a:r>
            <a:r>
              <a:rPr lang="ru-RU" sz="1200" dirty="0" smtClean="0"/>
              <a:t>КЭП для ЕГАИС.</a:t>
            </a:r>
            <a:endParaRPr lang="ru-RU" sz="1200" dirty="0"/>
          </a:p>
          <a:p>
            <a:endParaRPr lang="ru-RU" sz="1200" dirty="0"/>
          </a:p>
          <a:p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Место нахождения данных средств:</a:t>
            </a:r>
          </a:p>
          <a:p>
            <a:r>
              <a:rPr lang="ru-RU" sz="1200" dirty="0"/>
              <a:t>Для ИП, осуществляющих розничную продажу пива и пивных напитков, </a:t>
            </a:r>
            <a:r>
              <a:rPr lang="ru-RU" sz="1200" dirty="0" smtClean="0"/>
              <a:t> рабочий </a:t>
            </a:r>
            <a:r>
              <a:rPr lang="ru-RU" sz="1200" dirty="0"/>
              <a:t>компьютер с УТМ модулем, </a:t>
            </a:r>
            <a:r>
              <a:rPr lang="ru-RU" sz="1200" dirty="0" smtClean="0"/>
              <a:t>а</a:t>
            </a:r>
            <a:r>
              <a:rPr lang="ru-RU" altLang="ru-RU" sz="1200" dirty="0" smtClean="0"/>
              <a:t>ппаратным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крипто-</a:t>
            </a:r>
            <a:r>
              <a:rPr lang="ru-RU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ключем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/>
              <a:t>и </a:t>
            </a:r>
            <a:r>
              <a:rPr lang="ru-RU" sz="1200" dirty="0"/>
              <a:t>ключом КЭП для ЕГАИС </a:t>
            </a:r>
            <a:r>
              <a:rPr lang="ru-RU" sz="1200" dirty="0" smtClean="0"/>
              <a:t> может быть установлен по </a:t>
            </a:r>
            <a:r>
              <a:rPr lang="ru-RU" sz="1200" dirty="0"/>
              <a:t>любому </a:t>
            </a:r>
            <a:r>
              <a:rPr lang="ru-RU" sz="1200" dirty="0" smtClean="0"/>
              <a:t>адресу.</a:t>
            </a:r>
            <a:endParaRPr lang="ru-RU" sz="1200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14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4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9552" y="2204864"/>
            <a:ext cx="7777162" cy="132343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r>
              <a:rPr lang="ru-RU" sz="4000" dirty="0">
                <a:latin typeface="+mj-lt"/>
                <a:cs typeface="Arial" panose="020B0604020202020204" pitchFamily="34" charset="0"/>
              </a:rPr>
              <a:t>4</a:t>
            </a:r>
            <a:r>
              <a:rPr lang="ru-RU" sz="4000" dirty="0" smtClean="0">
                <a:latin typeface="+mj-lt"/>
                <a:cs typeface="Arial" panose="020B0604020202020204" pitchFamily="34" charset="0"/>
              </a:rPr>
              <a:t>. Как подключиться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к ЕГАИС</a:t>
            </a:r>
          </a:p>
          <a:p>
            <a:endParaRPr lang="ru-RU" sz="4000" dirty="0">
              <a:solidFill>
                <a:srgbClr val="D60F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15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5383" y="476672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Этапы подключения</a:t>
            </a:r>
            <a:endParaRPr lang="ru-RU" sz="2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>
                <a:latin typeface="Century Schoolbook" panose="02040604050505020304" pitchFamily="18" charset="0"/>
              </a:rPr>
              <a:t>Приобрести </a:t>
            </a:r>
            <a:r>
              <a:rPr lang="ru-RU" sz="2400" dirty="0" smtClean="0">
                <a:latin typeface="Century Schoolbook" panose="02040604050505020304" pitchFamily="18" charset="0"/>
              </a:rPr>
              <a:t>аппаратный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криптоключ</a:t>
            </a:r>
            <a:r>
              <a:rPr lang="ru-RU" sz="2400" dirty="0" smtClean="0">
                <a:latin typeface="Century Schoolbook" panose="02040604050505020304" pitchFamily="18" charset="0"/>
              </a:rPr>
              <a:t>;</a:t>
            </a:r>
            <a:endParaRPr lang="en-US" sz="2400" dirty="0">
              <a:latin typeface="Century Schoolbook" panose="020406040505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Century Schoolbook" panose="02040604050505020304" pitchFamily="18" charset="0"/>
              </a:rPr>
              <a:t> Приобрести КЭП;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entury Schoolbook" panose="02040604050505020304" pitchFamily="18" charset="0"/>
              </a:rPr>
              <a:t> Получить </a:t>
            </a:r>
            <a:r>
              <a:rPr lang="ru-RU" sz="2400" dirty="0">
                <a:latin typeface="Century Schoolbook" panose="02040604050505020304" pitchFamily="18" charset="0"/>
              </a:rPr>
              <a:t>на сайте </a:t>
            </a:r>
            <a:r>
              <a:rPr lang="en-US" sz="2400" dirty="0">
                <a:latin typeface="Century Schoolbook" panose="02040604050505020304" pitchFamily="18" charset="0"/>
                <a:hlinkClick r:id="rId2"/>
              </a:rPr>
              <a:t>https://egais.ru</a:t>
            </a:r>
            <a:r>
              <a:rPr lang="ru-RU" sz="2400" dirty="0">
                <a:latin typeface="Century Schoolbook" panose="02040604050505020304" pitchFamily="18" charset="0"/>
              </a:rPr>
              <a:t> сертификат для </a:t>
            </a:r>
          </a:p>
          <a:p>
            <a:r>
              <a:rPr lang="ru-RU" sz="2400" dirty="0">
                <a:latin typeface="Century Schoolbook" panose="02040604050505020304" pitchFamily="18" charset="0"/>
              </a:rPr>
              <a:t>установки защищенного соединения системой ЕГАИС;</a:t>
            </a:r>
          </a:p>
          <a:p>
            <a:pPr>
              <a:buFontTx/>
              <a:buChar char="-"/>
            </a:pPr>
            <a:r>
              <a:rPr lang="ru-RU" sz="2400" dirty="0">
                <a:latin typeface="Century Schoolbook" panose="02040604050505020304" pitchFamily="18" charset="0"/>
              </a:rPr>
              <a:t> Получить на сайте </a:t>
            </a:r>
            <a:r>
              <a:rPr lang="en-US" sz="2400" dirty="0">
                <a:latin typeface="Century Schoolbook" panose="02040604050505020304" pitchFamily="18" charset="0"/>
                <a:hlinkClick r:id="rId2"/>
              </a:rPr>
              <a:t>https://egais.ru</a:t>
            </a:r>
            <a:r>
              <a:rPr lang="ru-RU" sz="2400" dirty="0">
                <a:latin typeface="Century Schoolbook" panose="02040604050505020304" pitchFamily="18" charset="0"/>
              </a:rPr>
              <a:t> дистрибутив ПО </a:t>
            </a:r>
            <a:r>
              <a:rPr lang="ru-RU" sz="2400" dirty="0" smtClean="0">
                <a:latin typeface="Century Schoolbook" panose="02040604050505020304" pitchFamily="18" charset="0"/>
              </a:rPr>
              <a:t>ЕГАИС «</a:t>
            </a:r>
            <a:r>
              <a:rPr lang="ru-RU" sz="2400" dirty="0">
                <a:latin typeface="Century Schoolbook" panose="02040604050505020304" pitchFamily="18" charset="0"/>
              </a:rPr>
              <a:t>Транспортный Терминал»; </a:t>
            </a:r>
          </a:p>
          <a:p>
            <a:r>
              <a:rPr lang="ru-RU" sz="2400" dirty="0" smtClean="0">
                <a:latin typeface="Century Schoolbook" panose="02040604050505020304" pitchFamily="18" charset="0"/>
              </a:rPr>
              <a:t>- Получить Технические Требования к программному обеспечению для работы в ЕГАИС-ОР;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entury Schoolbook" panose="02040604050505020304" pitchFamily="18" charset="0"/>
              </a:rPr>
              <a:t> Обратиться к разработчику кассового программного обеспечения за приведением ПО в соответствие техническим требованиям к 1.01.2017 г. 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7878" y="6336291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16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6839" y="188640"/>
            <a:ext cx="6743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entury Schoolbook" panose="020406040505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Получение сертификата доступа и дистрибутива ПО ЕГАИС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Сайт </a:t>
            </a:r>
            <a:r>
              <a:rPr lang="en-US" sz="2400" dirty="0" smtClean="0">
                <a:latin typeface="Century Schoolbook" panose="02040604050505020304" pitchFamily="18" charset="0"/>
              </a:rPr>
              <a:t>https://egais.ru</a:t>
            </a:r>
            <a:r>
              <a:rPr lang="ru-RU" sz="2400" dirty="0" smtClean="0">
                <a:latin typeface="Century Schoolbook" panose="02040604050505020304" pitchFamily="18" charset="0"/>
              </a:rPr>
              <a:t>: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028384" cy="342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25939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9213" y="6327233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17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54640"/>
            <a:ext cx="71851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Для входа в личный кабинет вставьте в </a:t>
            </a:r>
            <a:r>
              <a:rPr lang="en-US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USB </a:t>
            </a:r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носитель </a:t>
            </a:r>
            <a:r>
              <a:rPr lang="en-US" sz="2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 </a:t>
            </a:r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КЭП. Нажмите «Войти в личный кабинет». Ознакомьтесь с условиями подключения и проверьте их выполнение.  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83" y="1685364"/>
            <a:ext cx="8068338" cy="4197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169" y="637210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18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95922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Нажмите «Начать проверку», </a:t>
            </a:r>
            <a:endParaRPr lang="en-US" sz="2200" b="1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при </a:t>
            </a:r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необходимости, выполните установку предлагаемого программного обеспечения: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1210" y="6380497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19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11262" y="2132856"/>
            <a:ext cx="7777162" cy="193899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r>
              <a:rPr lang="ru-RU" altLang="ru-RU" sz="4000" dirty="0" smtClean="0">
                <a:latin typeface="+mj-lt"/>
                <a:cs typeface="Arial" panose="020B0604020202020204" pitchFamily="34" charset="0"/>
              </a:rPr>
              <a:t>1. Законодательство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в области производства и оборота алкогольной продукции</a:t>
            </a:r>
            <a:endParaRPr lang="ru-RU" altLang="ru-RU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2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327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После выполнения проверки нажмите </a:t>
            </a:r>
            <a:endParaRPr lang="en-US" sz="2200" b="1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Перейти в личный кабинет». </a:t>
            </a:r>
          </a:p>
          <a:p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Введите пользовательский пароль к носителю КЭП: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44" y="2443717"/>
            <a:ext cx="8966956" cy="35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5809" y="6290805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20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5530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Выберите сертификат организации, </a:t>
            </a:r>
            <a:endParaRPr lang="en-US" sz="2200" b="1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по </a:t>
            </a:r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нему будет выполнен вход в личный кабинет.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57" y="1809870"/>
            <a:ext cx="9045343" cy="434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872" y="6309863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21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4" y="878523"/>
            <a:ext cx="8371847" cy="5202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43140" y="6309630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22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6" y="870416"/>
            <a:ext cx="8895059" cy="5226713"/>
          </a:xfrm>
          <a:prstGeom prst="rect">
            <a:avLst/>
          </a:prstGeom>
        </p:spPr>
      </p:pic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5809" y="6334563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23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47" y="886460"/>
            <a:ext cx="8974531" cy="519241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806"/>
            <a:ext cx="1203649" cy="844117"/>
          </a:xfrm>
          <a:prstGeom prst="rect">
            <a:avLst/>
          </a:prstGeom>
        </p:spPr>
      </p:pic>
      <p:sp>
        <p:nvSpPr>
          <p:cNvPr id="9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24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941295"/>
            <a:ext cx="8928694" cy="5085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25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4" y="923724"/>
            <a:ext cx="8984070" cy="5190075"/>
          </a:xfrm>
          <a:prstGeom prst="rect">
            <a:avLst/>
          </a:prstGeom>
        </p:spPr>
      </p:pic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26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9552" y="2204864"/>
            <a:ext cx="7777162" cy="1938992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r>
              <a:rPr lang="ru-RU" sz="4000" dirty="0" smtClean="0">
                <a:latin typeface="+mj-lt"/>
                <a:cs typeface="Arial" panose="020B0604020202020204" pitchFamily="34" charset="0"/>
              </a:rPr>
              <a:t>4. Универсальный транспортный модуль (УТМ)</a:t>
            </a:r>
            <a:endParaRPr lang="ru-RU" sz="4000" dirty="0">
              <a:latin typeface="+mj-lt"/>
              <a:cs typeface="Arial" panose="020B0604020202020204" pitchFamily="34" charset="0"/>
            </a:endParaRPr>
          </a:p>
          <a:p>
            <a:endParaRPr lang="ru-RU" sz="4000" dirty="0">
              <a:solidFill>
                <a:srgbClr val="D60F00"/>
              </a:solidFill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27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78" y="1124744"/>
            <a:ext cx="6865371" cy="404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28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7890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Особенности УТМ: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994" y="414908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УТМ это программа с набором служб</a:t>
            </a:r>
          </a:p>
          <a:p>
            <a:endParaRPr lang="ru-RU" sz="1400" dirty="0"/>
          </a:p>
          <a:p>
            <a:r>
              <a:rPr lang="ru-RU" sz="1400" dirty="0"/>
              <a:t>УТМ не имеет графического </a:t>
            </a:r>
            <a:r>
              <a:rPr lang="ru-RU" sz="1400" dirty="0" smtClean="0"/>
              <a:t>интерфейса</a:t>
            </a:r>
          </a:p>
          <a:p>
            <a:endParaRPr lang="ru-RU" sz="1400" dirty="0"/>
          </a:p>
          <a:p>
            <a:r>
              <a:rPr lang="ru-RU" sz="1400" dirty="0" smtClean="0"/>
              <a:t>УТМ </a:t>
            </a:r>
            <a:r>
              <a:rPr lang="ru-RU" sz="1400" dirty="0"/>
              <a:t>обеспечивает только прием и отправку документов в ЕГАИС, подписывая их </a:t>
            </a:r>
            <a:r>
              <a:rPr lang="ru-RU" sz="1400" dirty="0" smtClean="0"/>
              <a:t>КЭП</a:t>
            </a:r>
          </a:p>
          <a:p>
            <a:endParaRPr lang="ru-RU" sz="1400" dirty="0"/>
          </a:p>
          <a:p>
            <a:r>
              <a:rPr lang="ru-RU" sz="1400" dirty="0"/>
              <a:t>УТМ обновляется </a:t>
            </a:r>
            <a:r>
              <a:rPr lang="ru-RU" sz="1400" dirty="0" smtClean="0"/>
              <a:t>автоматически</a:t>
            </a:r>
            <a:endParaRPr lang="ru-RU" sz="1400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8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446" y="995998"/>
            <a:ext cx="2543621" cy="227927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89" y="995998"/>
            <a:ext cx="2524890" cy="2279276"/>
          </a:xfrm>
          <a:prstGeom prst="rect">
            <a:avLst/>
          </a:prstGeom>
        </p:spPr>
      </p:pic>
      <p:sp>
        <p:nvSpPr>
          <p:cNvPr id="92" name="Стрелка вправо 91"/>
          <p:cNvSpPr/>
          <p:nvPr/>
        </p:nvSpPr>
        <p:spPr>
          <a:xfrm>
            <a:off x="2885082" y="2068611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167" y="995998"/>
            <a:ext cx="2515018" cy="2279276"/>
          </a:xfrm>
          <a:prstGeom prst="rect">
            <a:avLst/>
          </a:prstGeom>
        </p:spPr>
      </p:pic>
      <p:sp>
        <p:nvSpPr>
          <p:cNvPr id="95" name="Стрелка вправо 94"/>
          <p:cNvSpPr/>
          <p:nvPr/>
        </p:nvSpPr>
        <p:spPr>
          <a:xfrm>
            <a:off x="5966051" y="2068610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589" y="3931416"/>
            <a:ext cx="2525191" cy="19712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7446" y="3923366"/>
            <a:ext cx="2549381" cy="197124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408227" y="240904"/>
            <a:ext cx="63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55647"/>
                </a:solidFill>
                <a:cs typeface="Arial" panose="020B0604020202020204" pitchFamily="34" charset="0"/>
              </a:rPr>
              <a:t>Установка УТМ</a:t>
            </a:r>
            <a:endParaRPr lang="ru-RU" sz="2000" b="1" dirty="0">
              <a:solidFill>
                <a:srgbClr val="E55647"/>
              </a:solidFill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167" y="3923366"/>
            <a:ext cx="2518591" cy="1961116"/>
          </a:xfrm>
          <a:prstGeom prst="rect">
            <a:avLst/>
          </a:prstGeom>
        </p:spPr>
      </p:pic>
      <p:sp>
        <p:nvSpPr>
          <p:cNvPr id="100" name="Стрелка вправо 99"/>
          <p:cNvSpPr/>
          <p:nvPr/>
        </p:nvSpPr>
        <p:spPr>
          <a:xfrm>
            <a:off x="2908564" y="4700816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100"/>
          <p:cNvSpPr/>
          <p:nvPr/>
        </p:nvSpPr>
        <p:spPr>
          <a:xfrm>
            <a:off x="5966051" y="4699787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87789" y="6290805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29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528" y="1268760"/>
            <a:ext cx="8299450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528" y="4132237"/>
            <a:ext cx="8352928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228600" algn="l"/>
                <a:tab pos="457200" algn="l"/>
              </a:tabLs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обеспечивает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государственное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регулирование в области промышленного производства и оборота этилового спирта, алкогольной и спиртосодержащей продукции,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направленное на защиту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экономических интересов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РФ, обеспечение нужд потребителей в указанной продукции, а также на повышение ее качества и проведение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контроля за соблюдением законодательства, норм и правил в регулируемой области.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tabLst>
                <a:tab pos="228600" algn="l"/>
                <a:tab pos="457200" algn="l"/>
              </a:tabLs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 также устанавливает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ограничения потребления (распития) алкогольной продукции в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РФ.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Основным нормативным документом, регламентирующим деятельность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участников алкогольного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рынка,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является 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Федеральный Закон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22.11.1995 №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171-ФЗ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государственном регулировании производства и оборота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этилового спирта, алкогольной и спиртосодержащей продукции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об ограничении потребления (распития) алкогольной продукции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 изменениями от 29 июня 2015 г. (182-ФЗ)</a:t>
            </a:r>
            <a:endParaRPr lang="en-US" sz="16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3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8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51210" y="6335824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30</a:t>
            </a:r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22" y="947093"/>
            <a:ext cx="2575656" cy="2259517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151" y="963884"/>
            <a:ext cx="2521633" cy="2232641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057" y="963884"/>
            <a:ext cx="2554913" cy="2273617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022" y="3611106"/>
            <a:ext cx="2532856" cy="2281928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078" y="3611105"/>
            <a:ext cx="4677321" cy="2248693"/>
          </a:xfrm>
          <a:prstGeom prst="rect">
            <a:avLst/>
          </a:prstGeom>
        </p:spPr>
      </p:pic>
      <p:sp>
        <p:nvSpPr>
          <p:cNvPr id="180" name="Стрелка вправо 179"/>
          <p:cNvSpPr/>
          <p:nvPr/>
        </p:nvSpPr>
        <p:spPr>
          <a:xfrm>
            <a:off x="2885082" y="2068611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Стрелка вправо 180"/>
          <p:cNvSpPr/>
          <p:nvPr/>
        </p:nvSpPr>
        <p:spPr>
          <a:xfrm>
            <a:off x="5957670" y="1905403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трелка вправо 181"/>
          <p:cNvSpPr/>
          <p:nvPr/>
        </p:nvSpPr>
        <p:spPr>
          <a:xfrm>
            <a:off x="2970807" y="4509759"/>
            <a:ext cx="476136" cy="342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923365"/>
            <a:ext cx="7969622" cy="548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31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17080"/>
            <a:ext cx="8989222" cy="4517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32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3" y="161638"/>
            <a:ext cx="7865467" cy="5573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33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27" y="199175"/>
            <a:ext cx="7514686" cy="5448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34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2" y="1445309"/>
            <a:ext cx="8686800" cy="4067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35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6" y="1090266"/>
            <a:ext cx="8285522" cy="5149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36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3187" y="863081"/>
            <a:ext cx="7758455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indent="-276225">
              <a:spcBef>
                <a:spcPts val="12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Функционал модуля УТМ позволяет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апросить и получить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справочники (организаций и алкогольной продукции)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запросить входящие документы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отправить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получить  ТТН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отправить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получить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подтвердить  акт подтверждения (расхождения)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отмена проведения ТТН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запросить свои остатки в системе ЕГАИС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запросить сведения из разделов «А» и «Б» справки к ТТН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отправить акт постановки на баланс или акт о списании товара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апрос на отмену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акт постановки на баланс или акт о списании товара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апрос движения по форме «Б»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овторный запрос ТТН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апрос о клиентах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ередача продукции в торговый зал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озврат продукции из торгового зала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перации со вторым регистром (запрос остатков в торговом зале,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акт постановки на баланс или акт о списании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товара в торговом зале)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апрос на получение штрих-кода по серии и номеру марки</a:t>
            </a:r>
          </a:p>
          <a:p>
            <a:pPr marL="361950" indent="-276225">
              <a:buFontTx/>
              <a:buChar char="-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апрос необработанных ТТН</a:t>
            </a:r>
          </a:p>
          <a:p>
            <a:pPr marL="361950" indent="-276225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отправить чек, в т.ч. «пивной» чек.</a:t>
            </a:r>
          </a:p>
          <a:p>
            <a:pPr marL="361950" indent="-276225">
              <a:buFontTx/>
              <a:buChar char="-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5725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7691" y="181087"/>
            <a:ext cx="770434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5725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обмена данными с ЕГАИС участник системы должен обеспечить информационное взаимодействие с модулем УТМ имеющегося учетного  решения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либо приобрести такое учетное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либо использовать к</a:t>
            </a:r>
            <a:r>
              <a:rPr lang="ru-RU" sz="1400" b="1" dirty="0" smtClean="0"/>
              <a:t>оманды </a:t>
            </a:r>
            <a:r>
              <a:rPr lang="en-US" sz="1400" b="1" dirty="0"/>
              <a:t>curl</a:t>
            </a:r>
            <a:r>
              <a:rPr lang="en-US" sz="1400" b="1" dirty="0" smtClean="0"/>
              <a:t>.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377" y="5515441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 установке УТМ модуля устанавливается служба, ответственная за обновление модуля. При наличии обновления оно автоматически закачивается на компьютер.</a:t>
            </a:r>
          </a:p>
        </p:txBody>
      </p:sp>
      <p:pic>
        <p:nvPicPr>
          <p:cNvPr id="10242" name="Picture 2" descr="http://god-love.com.ua/wp-content/uploads/2015/01/interaction_512-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7" y="5357962"/>
            <a:ext cx="692336" cy="6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37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874" y="1413931"/>
            <a:ext cx="86595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altLang="ru-RU" sz="1400" b="1" dirty="0">
                <a:solidFill>
                  <a:srgbClr val="C82031"/>
                </a:solidFill>
                <a:cs typeface="Arial" panose="020B0604020202020204" pitchFamily="34" charset="0"/>
              </a:rPr>
              <a:t>Н</a:t>
            </a:r>
            <a:r>
              <a:rPr lang="ru-RU" altLang="ru-RU" sz="1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е </a:t>
            </a:r>
            <a:r>
              <a:rPr lang="ru-RU" altLang="ru-RU" sz="1400" b="1" dirty="0">
                <a:solidFill>
                  <a:srgbClr val="C82031"/>
                </a:solidFill>
                <a:cs typeface="Arial" panose="020B0604020202020204" pitchFamily="34" charset="0"/>
              </a:rPr>
              <a:t>допускается эксплуатация </a:t>
            </a:r>
            <a:r>
              <a:rPr lang="ru-RU" altLang="ru-RU" sz="1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УТМ: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ОС, не прошедших тестирование на совместимость с УТМ 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тестирование проведено на ОС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Windows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XP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SP3, 7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Starter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выше!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использованием более, чем одного аппаратного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носителя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количестве экземпляров более одного на одном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ПК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службы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обновления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ПК УТМ, не имеющего постоянного доступа к сети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ПК УТМ, не имеющего доступ по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адресам 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://utm.egais.ru/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https://update.egais.ru/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ПК УТМ, не имеющего доступ по адресу размещения списка отзыва УЦ, выдавшего КЭП (адрес находится внутри такого КЭП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системах виртуализации работы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ПК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1400" b="1" dirty="0">
                <a:solidFill>
                  <a:srgbClr val="C82031"/>
                </a:solidFill>
                <a:cs typeface="Arial" panose="020B0604020202020204" pitchFamily="34" charset="0"/>
              </a:rPr>
              <a:t>Не допускается эксплуатация аппаратного носителя: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без сертификата ключа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КЭП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сертификата ключа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RSA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сертификатом RSA, не соответствующим сертификату КЭП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использованием сертификата ключа КЭП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истекшим сроком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действия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использованием сертификата ключа RSA с истекшим сроком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действия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более, чем одним сертификатом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КЭП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более, чем одним сертификатом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RSA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19673" y="260648"/>
            <a:ext cx="6696744" cy="707886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Условия штатной эксплуатации УТМ </a:t>
            </a:r>
          </a:p>
          <a:p>
            <a:pPr algn="ctr"/>
            <a:r>
              <a:rPr lang="ru-RU" altLang="ru-RU" sz="1600" b="1" dirty="0" smtClean="0">
                <a:latin typeface="+mj-lt"/>
                <a:cs typeface="Arial" panose="020B0604020202020204" pitchFamily="34" charset="0"/>
              </a:rPr>
              <a:t>Технические требования </a:t>
            </a:r>
            <a:r>
              <a:rPr lang="en-US" altLang="ru-RU" sz="1600" b="1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ru-RU" altLang="ru-RU" sz="1600" b="1" dirty="0" smtClean="0">
                <a:latin typeface="+mj-lt"/>
                <a:cs typeface="Arial" panose="020B0604020202020204" pitchFamily="34" charset="0"/>
              </a:rPr>
              <a:t>Приложение Д)</a:t>
            </a:r>
            <a:endParaRPr lang="ru-RU" altLang="ru-RU" sz="16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sp>
        <p:nvSpPr>
          <p:cNvPr id="9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38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5400000">
            <a:off x="1529683" y="636684"/>
            <a:ext cx="2050203" cy="40983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1685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Принцип </a:t>
            </a: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работы </a:t>
            </a:r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ЕГАИС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051" y="2524109"/>
            <a:ext cx="1473092" cy="86676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ОТПРАВИТЕЛЬ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производитель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импортер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оптовик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47664" y="3390871"/>
            <a:ext cx="0" cy="1394086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29909" y="2582034"/>
            <a:ext cx="11338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отгружает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5628" y="4784957"/>
            <a:ext cx="7882795" cy="648072"/>
          </a:xfrm>
          <a:prstGeom prst="rect">
            <a:avLst/>
          </a:prstGeom>
          <a:solidFill>
            <a:srgbClr val="C8203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Хранилище ЕГАИС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321023"/>
            <a:ext cx="496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ЕГАИС в части отражения оборота и подтверждения закупки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71506"/>
            <a:ext cx="2736305" cy="185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4" name="Прямоугольник 23"/>
          <p:cNvSpPr/>
          <p:nvPr/>
        </p:nvSpPr>
        <p:spPr>
          <a:xfrm>
            <a:off x="5364088" y="1321023"/>
            <a:ext cx="3008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ЕГАИС в части розничной продажи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31640" y="4068940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Товарно-транспортные накладные</a:t>
            </a:r>
          </a:p>
          <a:p>
            <a:pPr algn="ctr"/>
            <a:r>
              <a:rPr lang="ru-RU" sz="1000" dirty="0" smtClean="0"/>
              <a:t>Акты </a:t>
            </a:r>
          </a:p>
          <a:p>
            <a:pPr algn="ctr"/>
            <a:r>
              <a:rPr lang="ru-RU" sz="1000" dirty="0" smtClean="0"/>
              <a:t>Квитанции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68143" y="4077072"/>
            <a:ext cx="2376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Штриховой код с ФСМ</a:t>
            </a:r>
            <a:r>
              <a:rPr lang="en-US" sz="1000" dirty="0" smtClean="0"/>
              <a:t>/</a:t>
            </a:r>
            <a:r>
              <a:rPr lang="ru-RU" sz="1000" dirty="0" smtClean="0"/>
              <a:t>АМ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403648" y="3362640"/>
            <a:ext cx="0" cy="1422317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40836" y="3390871"/>
            <a:ext cx="0" cy="1422318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84852" y="3390871"/>
            <a:ext cx="0" cy="1392595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059832" y="2524109"/>
            <a:ext cx="1401084" cy="86676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ПОЛУЧАТЕЛЬ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оптовик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розничный магазин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77075" y="2798058"/>
            <a:ext cx="74269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277075" y="3014082"/>
            <a:ext cx="74269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083661" y="3014082"/>
            <a:ext cx="11338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подтверждает</a:t>
            </a:r>
            <a:endParaRPr lang="ru-RU" sz="9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740353" y="3647637"/>
            <a:ext cx="0" cy="1137320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740353" y="3501008"/>
            <a:ext cx="0" cy="1211941"/>
          </a:xfrm>
          <a:prstGeom prst="straightConnector1">
            <a:avLst/>
          </a:prstGeom>
          <a:ln w="28575">
            <a:solidFill>
              <a:srgbClr val="D60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05628" y="5549170"/>
            <a:ext cx="7882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* </a:t>
            </a:r>
            <a:r>
              <a:rPr lang="ru-RU" sz="1000" b="1" dirty="0" smtClean="0"/>
              <a:t>УТМ</a:t>
            </a:r>
            <a:r>
              <a:rPr lang="ru-RU" sz="1000" dirty="0" smtClean="0"/>
              <a:t> (универсальный транспортный модуль) -  бесплатно предоставляемое ФСРАР ПО, устанавливаемое на компьютер участника </a:t>
            </a:r>
          </a:p>
          <a:p>
            <a:pPr algn="ctr"/>
            <a:r>
              <a:rPr lang="ru-RU" sz="1000" dirty="0" smtClean="0"/>
              <a:t>оптово-розничного звена, для получения и передачи данных в хранилище ЕГАИС в виде </a:t>
            </a:r>
            <a:r>
              <a:rPr lang="en-US" sz="1000" dirty="0" smtClean="0"/>
              <a:t>xml-</a:t>
            </a:r>
            <a:r>
              <a:rPr lang="ru-RU" sz="1000" dirty="0" smtClean="0"/>
              <a:t>файлов.</a:t>
            </a:r>
            <a:endParaRPr lang="ru-RU" sz="1000" dirty="0"/>
          </a:p>
        </p:txBody>
      </p:sp>
      <p:pic>
        <p:nvPicPr>
          <p:cNvPr id="7170" name="Picture 2" descr="http://isa3laspezia.it/amministrazione-trasparente/images/x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53" y="3981709"/>
            <a:ext cx="381223" cy="3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sa3laspezia.it/amministrazione-trasparente/images/x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77485"/>
            <a:ext cx="381223" cy="3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sa3laspezia.it/amministrazione-trasparente/images/x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57" y="3911873"/>
            <a:ext cx="381223" cy="3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vtopilot37.ru/images/gruzoperevozki-ivanovo-mosk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6760" y="1755656"/>
            <a:ext cx="1015080" cy="7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39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5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10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1685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Особые ситуации при подключении к ЕГАИС,</a:t>
            </a:r>
          </a:p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на которые хотелось бы обратить внимание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95536" y="1484784"/>
          <a:ext cx="8456211" cy="432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707"/>
                <a:gridCol w="4536504"/>
              </a:tblGrid>
              <a:tr h="425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Описание ситуации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7803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Организации на территории Крыма и Севастополя – полугодовая отсрочка: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Оптовики АП и пива (Крым,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Севастополь)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должны быть подключены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июля 2016 года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5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Розница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(Крым,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Севастополь)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части подтверждения закупки –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июля 2016 года</a:t>
                      </a:r>
                      <a:endParaRPr lang="ru-RU" sz="13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части розничной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продажи: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городских поселениях  –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января 2017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года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сельских поселениях – 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января 2018 года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3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Организации розничной торговли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сельских поселениях, в которых: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численность менее 3 000 человек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отсутствует точка доступа к Интернету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 условии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включен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ия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поселения 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соответствующий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список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утвержденный законом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субъекта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РФ,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освобождены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ЕГАИС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только в части фиксации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розничной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продажи АП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а в части подтверждения закупки такие организации должны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их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фиксировать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01.0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.2016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 этом для таких организаций будет допускаться фиксация прихода из ближайшего населенного пункта с наличием точки доступа в интернет в течение 7 дней после фактического получения продукции.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4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1481917" y="80538"/>
            <a:ext cx="733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Функциональная схема </a:t>
            </a:r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ЕГАИС-ОР для работы с 01.07.16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" y="680886"/>
            <a:ext cx="8879877" cy="5378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6230525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5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3931" y="6389328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40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06" y="5171226"/>
            <a:ext cx="414596" cy="79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Функциональная схема </a:t>
            </a:r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ЕГАИС-ОР с 01.01.17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92" y="1124744"/>
            <a:ext cx="1322152" cy="7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38" y="1008416"/>
            <a:ext cx="667947" cy="82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05" y="1245693"/>
            <a:ext cx="1936543" cy="52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62" y="2368198"/>
            <a:ext cx="864096" cy="57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54" y="3748261"/>
            <a:ext cx="723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2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82" y="3663636"/>
            <a:ext cx="455032" cy="9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8" y="2348880"/>
            <a:ext cx="775617" cy="8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55" y="2420888"/>
            <a:ext cx="652636" cy="65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1108111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59" y="3789040"/>
            <a:ext cx="867158" cy="6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75" y="5041992"/>
            <a:ext cx="868498" cy="8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67" y="5013176"/>
            <a:ext cx="301426" cy="6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01" y="5049761"/>
            <a:ext cx="6048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6354" y="3602661"/>
            <a:ext cx="1178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Потребитель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52354" y="5345928"/>
            <a:ext cx="522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АП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5412" y="5724543"/>
            <a:ext cx="932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CM/AM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7870" y="4894740"/>
            <a:ext cx="1363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Сканер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PDF-417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44172" y="5301208"/>
            <a:ext cx="697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Касса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3471391"/>
            <a:ext cx="2397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ПК с установленным ПО ЕГАИС-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УТМ (Транспортный модуль)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14842" y="3665377"/>
            <a:ext cx="1202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Чек с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QR-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кодом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65835" y="2567592"/>
            <a:ext cx="950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8. Интернет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0078" y="2369610"/>
            <a:ext cx="1259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9. ЕГАИС. Проверка на повтор продажи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33173" y="847745"/>
            <a:ext cx="93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10. ЕГАИС.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Хранилище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22159" y="885653"/>
            <a:ext cx="20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11. Информация о продажах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836712"/>
            <a:ext cx="1721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12. Информация о чеке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01007" y="2901597"/>
            <a:ext cx="1934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13. Смартфон потребителя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352" y="847745"/>
            <a:ext cx="1788815" cy="111318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33173" y="847745"/>
            <a:ext cx="1727626" cy="111318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67547" y="847745"/>
            <a:ext cx="2121716" cy="111318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52353" y="2305779"/>
            <a:ext cx="1788814" cy="87281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60872" y="2321815"/>
            <a:ext cx="2213969" cy="87281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67547" y="2318874"/>
            <a:ext cx="2108909" cy="87281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52352" y="3573018"/>
            <a:ext cx="1745421" cy="1078985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60872" y="3573017"/>
            <a:ext cx="1745421" cy="1078985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928534" y="3429000"/>
            <a:ext cx="3107962" cy="134289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781144" y="4915905"/>
            <a:ext cx="1269361" cy="103081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45413" y="4915905"/>
            <a:ext cx="894540" cy="1033969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92877" y="4915904"/>
            <a:ext cx="1348828" cy="1033969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60268" y="4915905"/>
            <a:ext cx="1596108" cy="1033969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>
            <a:stCxn id="33" idx="1"/>
            <a:endCxn id="6" idx="3"/>
          </p:cNvCxnSpPr>
          <p:nvPr/>
        </p:nvCxnSpPr>
        <p:spPr>
          <a:xfrm flipH="1">
            <a:off x="3541167" y="1404339"/>
            <a:ext cx="892006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3" idx="3"/>
            <a:endCxn id="34" idx="1"/>
          </p:cNvCxnSpPr>
          <p:nvPr/>
        </p:nvCxnSpPr>
        <p:spPr>
          <a:xfrm>
            <a:off x="6160799" y="1404339"/>
            <a:ext cx="406748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25062" y="3194632"/>
            <a:ext cx="0" cy="378384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562768" y="4652003"/>
            <a:ext cx="0" cy="249778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9" idx="1"/>
            <a:endCxn id="38" idx="3"/>
          </p:cNvCxnSpPr>
          <p:nvPr/>
        </p:nvCxnSpPr>
        <p:spPr>
          <a:xfrm flipH="1">
            <a:off x="3497773" y="4112510"/>
            <a:ext cx="363099" cy="1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3"/>
            <a:endCxn id="42" idx="1"/>
          </p:cNvCxnSpPr>
          <p:nvPr/>
        </p:nvCxnSpPr>
        <p:spPr>
          <a:xfrm>
            <a:off x="3050505" y="5431314"/>
            <a:ext cx="194908" cy="1576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3" idx="1"/>
            <a:endCxn id="42" idx="3"/>
          </p:cNvCxnSpPr>
          <p:nvPr/>
        </p:nvCxnSpPr>
        <p:spPr>
          <a:xfrm flipH="1">
            <a:off x="4139953" y="5432889"/>
            <a:ext cx="252924" cy="1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4" idx="1"/>
            <a:endCxn id="43" idx="3"/>
          </p:cNvCxnSpPr>
          <p:nvPr/>
        </p:nvCxnSpPr>
        <p:spPr>
          <a:xfrm flipH="1" flipV="1">
            <a:off x="5741705" y="5432889"/>
            <a:ext cx="618563" cy="1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5369840" y="4652003"/>
            <a:ext cx="990428" cy="361173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4" idx="0"/>
          </p:cNvCxnSpPr>
          <p:nvPr/>
        </p:nvCxnSpPr>
        <p:spPr>
          <a:xfrm flipV="1">
            <a:off x="7158322" y="4776892"/>
            <a:ext cx="0" cy="139013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 стрелкой 5119"/>
          <p:cNvCxnSpPr>
            <a:stCxn id="35" idx="0"/>
            <a:endCxn id="6" idx="2"/>
          </p:cNvCxnSpPr>
          <p:nvPr/>
        </p:nvCxnSpPr>
        <p:spPr>
          <a:xfrm flipV="1">
            <a:off x="2646760" y="1960932"/>
            <a:ext cx="0" cy="344847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3" name="Прямая со стрелкой 5142"/>
          <p:cNvCxnSpPr/>
          <p:nvPr/>
        </p:nvCxnSpPr>
        <p:spPr>
          <a:xfrm>
            <a:off x="7452643" y="4771897"/>
            <a:ext cx="0" cy="144008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5" name="Прямая со стрелкой 5144"/>
          <p:cNvCxnSpPr>
            <a:stCxn id="40" idx="0"/>
          </p:cNvCxnSpPr>
          <p:nvPr/>
        </p:nvCxnSpPr>
        <p:spPr>
          <a:xfrm flipV="1">
            <a:off x="7482515" y="3169741"/>
            <a:ext cx="0" cy="259259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Прямая со стрелкой 5146"/>
          <p:cNvCxnSpPr>
            <a:stCxn id="37" idx="1"/>
            <a:endCxn id="36" idx="3"/>
          </p:cNvCxnSpPr>
          <p:nvPr/>
        </p:nvCxnSpPr>
        <p:spPr>
          <a:xfrm flipH="1">
            <a:off x="6074841" y="2755283"/>
            <a:ext cx="492706" cy="2941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9" name="Прямая со стрелкой 5148"/>
          <p:cNvCxnSpPr>
            <a:stCxn id="36" idx="0"/>
          </p:cNvCxnSpPr>
          <p:nvPr/>
        </p:nvCxnSpPr>
        <p:spPr>
          <a:xfrm flipH="1" flipV="1">
            <a:off x="4967856" y="1960932"/>
            <a:ext cx="1" cy="360883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1" name="Прямая со стрелкой 5150"/>
          <p:cNvCxnSpPr/>
          <p:nvPr/>
        </p:nvCxnSpPr>
        <p:spPr>
          <a:xfrm flipH="1">
            <a:off x="7328112" y="4077072"/>
            <a:ext cx="400995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380312" y="4293096"/>
            <a:ext cx="175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JaCarta c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КЭП для ЕГАИС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RSA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ключом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41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9" name="Picture 4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143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8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2719" y="273731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Вид и состав чека с </a:t>
            </a:r>
            <a:r>
              <a:rPr lang="en-US" sz="2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QR</a:t>
            </a:r>
            <a:r>
              <a:rPr lang="ru-RU" sz="2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 кодом</a:t>
            </a:r>
            <a:endParaRPr lang="ru-RU" sz="2400" b="1" dirty="0">
              <a:solidFill>
                <a:srgbClr val="C82031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72" y="729352"/>
            <a:ext cx="2678734" cy="5500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868" y="1500663"/>
            <a:ext cx="448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Чек состоит из двух частей: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868" y="4813658"/>
            <a:ext cx="433493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Информационная часть покупателя, отражающая наименование, стоимость и количество приобретенной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1868" y="2879593"/>
            <a:ext cx="4334933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В нефискальной части формируется </a:t>
            </a:r>
            <a:r>
              <a:rPr lang="en-US" dirty="0" smtClean="0"/>
              <a:t>QR-</a:t>
            </a:r>
            <a:r>
              <a:rPr lang="ru-RU" dirty="0"/>
              <a:t>код, содержащий ссылки в сети интернет на информацию об алкогольной продукции, проданной по данному </a:t>
            </a:r>
            <a:r>
              <a:rPr lang="ru-RU" dirty="0" smtClean="0"/>
              <a:t>чеку.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995333" y="3090333"/>
            <a:ext cx="1096771" cy="3894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995332" y="5080610"/>
            <a:ext cx="1096771" cy="3894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92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3304" y="634557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4</a:t>
            </a:r>
            <a:r>
              <a:rPr lang="en-US" sz="1800" b="1" dirty="0">
                <a:solidFill>
                  <a:srgbClr val="721A1D"/>
                </a:solidFill>
              </a:rPr>
              <a:t>2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43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3"/>
            <a:ext cx="9180512" cy="67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vseoegais.ru/uploads/images/a3/de/a3de0e0029caba40a68233e3e4ac65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5" y="476672"/>
            <a:ext cx="2544187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548680"/>
            <a:ext cx="72008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Слип с </a:t>
            </a:r>
            <a:r>
              <a:rPr lang="en-US" altLang="ru-RU" sz="2400" b="1" dirty="0" err="1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qr</a:t>
            </a:r>
            <a:r>
              <a:rPr lang="en-US" alt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кодом и информация по ссылке</a:t>
            </a:r>
            <a:endParaRPr lang="ru-RU" alt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0797" y="260648"/>
            <a:ext cx="6239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Места возникновения основных рисков сбоя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продажи алкогольной продукции</a:t>
            </a:r>
          </a:p>
        </p:txBody>
      </p:sp>
      <p:pic>
        <p:nvPicPr>
          <p:cNvPr id="5" name="Picture 36" descr="http://blazegift.ru/wp-content/uploads/2014/04/147235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722971" cy="1296144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6" name="Picture 15" descr="http://images.spasibovsem.ru/responses/original/img-14033618276535.jpg"/>
          <p:cNvPicPr>
            <a:picLocks noChangeAspect="1" noChangeArrowheads="1"/>
          </p:cNvPicPr>
          <p:nvPr/>
        </p:nvPicPr>
        <p:blipFill>
          <a:blip r:embed="rId3" cstate="print"/>
          <a:srcRect t="29825" r="8870" b="37538"/>
          <a:stretch>
            <a:fillRect/>
          </a:stretch>
        </p:blipFill>
        <p:spPr bwMode="auto">
          <a:xfrm rot="5400000">
            <a:off x="136544" y="1815784"/>
            <a:ext cx="1102028" cy="2960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13" descr="C:\Users\polovkov\Pictures\POS-terminal-klassi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36912"/>
            <a:ext cx="1239526" cy="1240906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7000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http://img03.rl0.ru/pgc/432x288/50f76d01-977c-23da-977c-23d5d3785d99.photo.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437112"/>
            <a:ext cx="571504" cy="563524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25144"/>
            <a:ext cx="648072" cy="4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https://cdn2.iconfinder.com/data/icons/crystalproject/crystal_project_256x256/filesystems/Globe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7567" y="5276508"/>
            <a:ext cx="864096" cy="864096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52120" y="5229200"/>
            <a:ext cx="164307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Транспортный модуль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99592" y="1844824"/>
            <a:ext cx="640662" cy="505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2780928"/>
            <a:ext cx="57606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5936" y="3645024"/>
            <a:ext cx="43204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8064" y="4365104"/>
            <a:ext cx="72008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32240" y="5157192"/>
            <a:ext cx="93610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148064" y="3933056"/>
            <a:ext cx="86409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923928" y="3212976"/>
            <a:ext cx="57606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283968" y="2060848"/>
            <a:ext cx="1357322" cy="46166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Разрешение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на продажу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923928" y="2564904"/>
            <a:ext cx="576064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48064" y="1412776"/>
            <a:ext cx="72008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6" descr="http://blazegift.ru/wp-content/uploads/2014/04/147235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196752"/>
            <a:ext cx="722971" cy="1296144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484784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Молния 24"/>
          <p:cNvSpPr/>
          <p:nvPr/>
        </p:nvSpPr>
        <p:spPr>
          <a:xfrm rot="1757055">
            <a:off x="1082184" y="1480848"/>
            <a:ext cx="357187" cy="142875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есятиугольник 25"/>
          <p:cNvSpPr/>
          <p:nvPr/>
        </p:nvSpPr>
        <p:spPr>
          <a:xfrm>
            <a:off x="642938" y="3143250"/>
            <a:ext cx="500062" cy="428625"/>
          </a:xfrm>
          <a:prstGeom prst="decagon">
            <a:avLst/>
          </a:prstGeom>
          <a:solidFill>
            <a:srgbClr val="FF00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27" name="Молния 26"/>
          <p:cNvSpPr/>
          <p:nvPr/>
        </p:nvSpPr>
        <p:spPr>
          <a:xfrm rot="1757055">
            <a:off x="5258647" y="3641088"/>
            <a:ext cx="357187" cy="142875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есятиугольник 27"/>
          <p:cNvSpPr/>
          <p:nvPr/>
        </p:nvSpPr>
        <p:spPr>
          <a:xfrm>
            <a:off x="4860032" y="5157192"/>
            <a:ext cx="500063" cy="428625"/>
          </a:xfrm>
          <a:prstGeom prst="decagon">
            <a:avLst/>
          </a:prstGeom>
          <a:solidFill>
            <a:srgbClr val="FF00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cxnSp>
        <p:nvCxnSpPr>
          <p:cNvPr id="29" name="Прямая со стрелкой 28"/>
          <p:cNvCxnSpPr>
            <a:endCxn id="10" idx="3"/>
          </p:cNvCxnSpPr>
          <p:nvPr/>
        </p:nvCxnSpPr>
        <p:spPr>
          <a:xfrm flipH="1" flipV="1">
            <a:off x="6948264" y="4948792"/>
            <a:ext cx="792088" cy="4964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Молния 29"/>
          <p:cNvSpPr/>
          <p:nvPr/>
        </p:nvSpPr>
        <p:spPr>
          <a:xfrm rot="1757055">
            <a:off x="7341174" y="4327607"/>
            <a:ext cx="357187" cy="142875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Молния 30"/>
          <p:cNvSpPr/>
          <p:nvPr/>
        </p:nvSpPr>
        <p:spPr>
          <a:xfrm rot="19876585">
            <a:off x="4245270" y="2202789"/>
            <a:ext cx="357187" cy="142875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Десятиугольник 31"/>
          <p:cNvSpPr/>
          <p:nvPr/>
        </p:nvSpPr>
        <p:spPr>
          <a:xfrm>
            <a:off x="3419872" y="2060848"/>
            <a:ext cx="500063" cy="428625"/>
          </a:xfrm>
          <a:prstGeom prst="decagon">
            <a:avLst/>
          </a:prstGeom>
          <a:solidFill>
            <a:srgbClr val="FF00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33" name="Десятиугольник 32"/>
          <p:cNvSpPr/>
          <p:nvPr/>
        </p:nvSpPr>
        <p:spPr>
          <a:xfrm>
            <a:off x="7693234" y="4827669"/>
            <a:ext cx="500063" cy="428625"/>
          </a:xfrm>
          <a:prstGeom prst="decagon">
            <a:avLst/>
          </a:prstGeom>
          <a:solidFill>
            <a:srgbClr val="FF0000"/>
          </a:solidFill>
          <a:ln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4020" y="5065902"/>
            <a:ext cx="1008112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Интернет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496552" y="5842432"/>
            <a:ext cx="1008112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ФС РАР</a:t>
            </a:r>
            <a:endParaRPr lang="ru-RU" sz="1400" dirty="0"/>
          </a:p>
        </p:txBody>
      </p:sp>
      <p:sp>
        <p:nvSpPr>
          <p:cNvPr id="36" name="TextBox 67"/>
          <p:cNvSpPr txBox="1">
            <a:spLocks noChangeArrowheads="1"/>
          </p:cNvSpPr>
          <p:nvPr/>
        </p:nvSpPr>
        <p:spPr bwMode="auto">
          <a:xfrm>
            <a:off x="0" y="4365104"/>
            <a:ext cx="4860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>
                <a:latin typeface="Century Schoolbook" panose="02040604050505020304" pitchFamily="18" charset="0"/>
              </a:rPr>
              <a:t>Штрих-код марки не читается.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Century Schoolbook" panose="02040604050505020304" pitchFamily="18" charset="0"/>
              </a:rPr>
              <a:t>УТМ не </a:t>
            </a:r>
            <a:r>
              <a:rPr lang="ru-RU" dirty="0">
                <a:latin typeface="Century Schoolbook" panose="02040604050505020304" pitchFamily="18" charset="0"/>
              </a:rPr>
              <a:t>работает.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entury Schoolbook" panose="02040604050505020304" pitchFamily="18" charset="0"/>
              </a:rPr>
              <a:t>Передача данных не </a:t>
            </a:r>
            <a:r>
              <a:rPr lang="ru-RU" dirty="0" err="1" smtClean="0">
                <a:latin typeface="Century Schoolbook" panose="02040604050505020304" pitchFamily="18" charset="0"/>
              </a:rPr>
              <a:t>осуществля</a:t>
            </a:r>
            <a:r>
              <a:rPr lang="ru-RU" dirty="0" smtClean="0">
                <a:latin typeface="Century Schoolbook" panose="02040604050505020304" pitchFamily="18" charset="0"/>
              </a:rPr>
              <a:t>-</a:t>
            </a:r>
          </a:p>
          <a:p>
            <a:pPr marL="342900" indent="-342900"/>
            <a:r>
              <a:rPr lang="ru-RU" dirty="0" smtClean="0">
                <a:latin typeface="Century Schoolbook" panose="02040604050505020304" pitchFamily="18" charset="0"/>
              </a:rPr>
              <a:t>     </a:t>
            </a:r>
            <a:r>
              <a:rPr lang="ru-RU" dirty="0" err="1" smtClean="0">
                <a:latin typeface="Century Schoolbook" panose="02040604050505020304" pitchFamily="18" charset="0"/>
              </a:rPr>
              <a:t>ется</a:t>
            </a:r>
            <a:r>
              <a:rPr lang="ru-RU" dirty="0" smtClean="0">
                <a:latin typeface="Century Schoolbook" panose="02040604050505020304" pitchFamily="18" charset="0"/>
              </a:rPr>
              <a:t> более 3-х суток (выдача разрешения </a:t>
            </a:r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smtClean="0">
                <a:latin typeface="Century Schoolbook" panose="02040604050505020304" pitchFamily="18" charset="0"/>
              </a:rPr>
              <a:t>продажу блокируется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</a:p>
        </p:txBody>
      </p:sp>
      <p:pic>
        <p:nvPicPr>
          <p:cNvPr id="37" name="Picture 4" descr="http://cdn.barcodesinc.com/images/models/lg/Motorola/ds430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152" y="2060848"/>
            <a:ext cx="596883" cy="1034311"/>
          </a:xfrm>
          <a:prstGeom prst="rect">
            <a:avLst/>
          </a:prstGeom>
          <a:noFill/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4" name="Picture 4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3304" y="6345572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4</a:t>
            </a:r>
            <a:r>
              <a:rPr lang="en-US" sz="1800" b="1" dirty="0">
                <a:solidFill>
                  <a:srgbClr val="721A1D"/>
                </a:solidFill>
              </a:rPr>
              <a:t>4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9552" y="2204864"/>
            <a:ext cx="7777162" cy="132343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r>
              <a:rPr lang="ru-RU" sz="4000" dirty="0">
                <a:latin typeface="+mj-lt"/>
                <a:cs typeface="Arial" panose="020B0604020202020204" pitchFamily="34" charset="0"/>
              </a:rPr>
              <a:t>5</a:t>
            </a:r>
            <a:r>
              <a:rPr lang="ru-RU" sz="40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Предварительные итоги и планируемые изменения</a:t>
            </a:r>
            <a:endParaRPr lang="ru-RU" sz="4000" dirty="0">
              <a:solidFill>
                <a:srgbClr val="D60F00"/>
              </a:solidFill>
              <a:latin typeface="+mj-lt"/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45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46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5957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Система функционирует штатно. Глобальных проблем и сбоев нет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Подключение </a:t>
            </a:r>
            <a:r>
              <a:rPr lang="ru-RU" sz="1600" dirty="0"/>
              <a:t>к </a:t>
            </a:r>
            <a:r>
              <a:rPr lang="ru-RU" sz="1600" dirty="0" smtClean="0"/>
              <a:t>системе на текущий момент в среднем по Крыму порядка (на </a:t>
            </a:r>
            <a:r>
              <a:rPr lang="en-US" sz="1600" dirty="0" smtClean="0"/>
              <a:t>09</a:t>
            </a:r>
            <a:r>
              <a:rPr lang="ru-RU" sz="1600" dirty="0" smtClean="0"/>
              <a:t>.0</a:t>
            </a:r>
            <a:r>
              <a:rPr lang="en-US" sz="1600" smtClean="0"/>
              <a:t>6</a:t>
            </a:r>
            <a:r>
              <a:rPr lang="ru-RU" sz="1600" smtClean="0"/>
              <a:t>.16</a:t>
            </a:r>
            <a:r>
              <a:rPr lang="ru-RU" sz="1600" dirty="0" smtClean="0"/>
              <a:t>):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/>
              <a:t> опт </a:t>
            </a:r>
            <a:r>
              <a:rPr lang="en-US" sz="1600" dirty="0" smtClean="0"/>
              <a:t>&gt;</a:t>
            </a:r>
            <a:r>
              <a:rPr lang="ru-RU" sz="1600" dirty="0" smtClean="0"/>
              <a:t>  8</a:t>
            </a:r>
            <a:r>
              <a:rPr lang="en-US" sz="1600" dirty="0" smtClean="0"/>
              <a:t>1</a:t>
            </a:r>
            <a:r>
              <a:rPr lang="ru-RU" sz="1600" dirty="0" smtClean="0"/>
              <a:t> %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 smtClean="0"/>
              <a:t>розница (лицензиаты) </a:t>
            </a:r>
            <a:r>
              <a:rPr lang="en-US" sz="1600" dirty="0" smtClean="0"/>
              <a:t>&gt; 33</a:t>
            </a:r>
            <a:r>
              <a:rPr lang="ru-RU" sz="1600" dirty="0" smtClean="0"/>
              <a:t> %</a:t>
            </a:r>
          </a:p>
          <a:p>
            <a:pPr marL="342900" lvl="0" indent="-342900">
              <a:buFont typeface="+mj-lt"/>
              <a:buAutoNum type="arabicParenR"/>
            </a:pPr>
            <a:endParaRPr lang="ru-RU" sz="1600" dirty="0" smtClean="0"/>
          </a:p>
          <a:p>
            <a:pPr lvl="0"/>
            <a:r>
              <a:rPr lang="ru-RU" sz="1600" dirty="0"/>
              <a:t> </a:t>
            </a:r>
            <a:r>
              <a:rPr lang="ru-RU" sz="1600" dirty="0" smtClean="0"/>
              <a:t>      по Севастополю порядка: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/>
              <a:t> опт – </a:t>
            </a:r>
            <a:r>
              <a:rPr lang="en-US" sz="1600" dirty="0" smtClean="0"/>
              <a:t>80</a:t>
            </a:r>
            <a:r>
              <a:rPr lang="ru-RU" sz="1600" dirty="0" smtClean="0"/>
              <a:t> </a:t>
            </a:r>
            <a:r>
              <a:rPr lang="ru-RU" sz="1600" dirty="0"/>
              <a:t>%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/>
              <a:t>розница (лицензиаты) </a:t>
            </a:r>
            <a:r>
              <a:rPr lang="en-US" sz="1600" dirty="0" smtClean="0"/>
              <a:t>&gt; 47 </a:t>
            </a:r>
            <a:r>
              <a:rPr lang="ru-RU" sz="1600" dirty="0" smtClean="0"/>
              <a:t>%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Система </a:t>
            </a:r>
            <a:r>
              <a:rPr lang="ru-RU" sz="1600" dirty="0" smtClean="0"/>
              <a:t>уже сейчас выявила </a:t>
            </a:r>
            <a:r>
              <a:rPr lang="ru-RU" sz="1600" dirty="0"/>
              <a:t>многочисленные нарушения и большое кол-во </a:t>
            </a:r>
            <a:r>
              <a:rPr lang="ru-RU" sz="1600" dirty="0" smtClean="0"/>
              <a:t>контрафактной продукции.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Рознице необходимо подключать </a:t>
            </a:r>
            <a:r>
              <a:rPr lang="ru-RU" sz="1600" dirty="0"/>
              <a:t>кассы уже сейчас! </a:t>
            </a:r>
            <a:r>
              <a:rPr lang="ru-RU" sz="1600" dirty="0" smtClean="0"/>
              <a:t>                                                               На текущий момент подключено порядка </a:t>
            </a:r>
            <a:r>
              <a:rPr lang="en-US" sz="1600" b="1" dirty="0" smtClean="0"/>
              <a:t>65 623 </a:t>
            </a:r>
            <a:r>
              <a:rPr lang="ru-RU" sz="1600" dirty="0" smtClean="0"/>
              <a:t>кассы </a:t>
            </a:r>
            <a:r>
              <a:rPr lang="ru-RU" sz="1600" b="1" dirty="0" smtClean="0"/>
              <a:t>17 196</a:t>
            </a:r>
            <a:r>
              <a:rPr lang="ru-RU" sz="1600" dirty="0" smtClean="0"/>
              <a:t> розничных магазинов. </a:t>
            </a:r>
          </a:p>
          <a:p>
            <a:pPr lvl="0"/>
            <a:r>
              <a:rPr lang="ru-RU" sz="1600" dirty="0" smtClean="0"/>
              <a:t>      Переходного </a:t>
            </a:r>
            <a:r>
              <a:rPr lang="ru-RU" sz="1600" dirty="0"/>
              <a:t>периода не </a:t>
            </a:r>
            <a:r>
              <a:rPr lang="ru-RU" sz="1600" dirty="0" smtClean="0"/>
              <a:t>планируется.                  </a:t>
            </a:r>
            <a:endParaRPr lang="ru-RU" sz="1600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2719" y="170219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Предварительные итоги внедрения системы ЕГАИС</a:t>
            </a:r>
            <a:endParaRPr lang="ru-RU" sz="2400" b="1" dirty="0">
              <a:solidFill>
                <a:srgbClr val="C8203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4283" y="4367598"/>
            <a:ext cx="2246235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текущий момент     к ЕГАИС подключены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71151"/>
              </p:ext>
            </p:extLst>
          </p:nvPr>
        </p:nvGraphicFramePr>
        <p:xfrm>
          <a:off x="643214" y="1174952"/>
          <a:ext cx="8156448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12"/>
                <a:gridCol w="2039112"/>
                <a:gridCol w="2039112"/>
                <a:gridCol w="2039112"/>
              </a:tblGrid>
              <a:tr h="3505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За время функционирования ЕГАИС с 01.01.2016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Поступило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Успешно обработано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Отказано по причине некорректного ввода информации отправителем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Отказано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 причине системных ошибок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325,4млн. документов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321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ru-RU" sz="1600" b="0" dirty="0" smtClean="0"/>
                        <a:t>7 млн. документов</a:t>
                      </a:r>
                      <a:endParaRPr lang="ru-RU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3,7 млн. </a:t>
                      </a:r>
                      <a:endParaRPr lang="en-US" sz="1600" b="0" dirty="0" smtClean="0"/>
                    </a:p>
                    <a:p>
                      <a:pPr algn="ctr"/>
                      <a:r>
                        <a:rPr lang="ru-RU" sz="1600" b="0" dirty="0" smtClean="0"/>
                        <a:t>документов</a:t>
                      </a:r>
                      <a:endParaRPr lang="ru-RU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r>
                        <a:rPr lang="ru-RU" sz="1600" b="0" dirty="0" smtClean="0"/>
                        <a:t> документов</a:t>
                      </a:r>
                      <a:endParaRPr lang="ru-RU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98%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2%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5176" y="3748685"/>
            <a:ext cx="249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Производители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76" y="5123029"/>
            <a:ext cx="249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Импортеры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100%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3146" y="3748685"/>
            <a:ext cx="249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Организации оптовой торговли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99</a:t>
            </a:r>
            <a:r>
              <a:rPr lang="ru-RU" sz="1600" b="1" dirty="0" smtClean="0">
                <a:solidFill>
                  <a:srgbClr val="C00000"/>
                </a:solidFill>
              </a:rPr>
              <a:t>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994" y="4876807"/>
            <a:ext cx="264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Организации розничной торговли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94</a:t>
            </a:r>
            <a:r>
              <a:rPr lang="ru-RU" sz="1600" b="1" dirty="0" smtClean="0">
                <a:solidFill>
                  <a:srgbClr val="C00000"/>
                </a:solidFill>
              </a:rPr>
              <a:t>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260121" y="3999276"/>
            <a:ext cx="1204162" cy="3673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710518" y="3999276"/>
            <a:ext cx="1018086" cy="375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182483" y="4943747"/>
            <a:ext cx="1281801" cy="348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10518" y="4952373"/>
            <a:ext cx="1093694" cy="353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721A1D"/>
                </a:solidFill>
              </a:rPr>
              <a:t>47</a:t>
            </a:r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5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9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4" name="Рисунок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3737" y="161632"/>
            <a:ext cx="6928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82675" y="3644498"/>
            <a:ext cx="1778650" cy="91864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Сервер ФСРАР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34544" y="3739869"/>
            <a:ext cx="1366145" cy="6537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Организация 2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763829" y="1124744"/>
          <a:ext cx="395020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37"/>
                <a:gridCol w="834099"/>
                <a:gridCol w="961836"/>
                <a:gridCol w="985836"/>
              </a:tblGrid>
              <a:tr h="16346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Пользователь</a:t>
                      </a:r>
                      <a:endParaRPr lang="ru-RU" sz="1200" b="0" dirty="0"/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Учетная</a:t>
                      </a:r>
                      <a:r>
                        <a:rPr lang="ru-RU" sz="1200" b="0" baseline="0" dirty="0" smtClean="0"/>
                        <a:t> система</a:t>
                      </a:r>
                      <a:endParaRPr lang="ru-RU" sz="1200" b="0" dirty="0"/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УТМ</a:t>
                      </a:r>
                      <a:endParaRPr lang="ru-RU" sz="1200" b="0" dirty="0"/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3827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Ошибки в документах пользователя</a:t>
                      </a:r>
                      <a:endParaRPr lang="ru-RU" sz="1000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Ошибки учетной системы</a:t>
                      </a:r>
                      <a:endParaRPr lang="ru-RU" sz="1000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Настройки, Ключ</a:t>
                      </a:r>
                      <a:endParaRPr lang="ru-RU" sz="1000" b="1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Сеть</a:t>
                      </a:r>
                      <a:endParaRPr lang="ru-RU" sz="1000" b="1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55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запускается</a:t>
                      </a:r>
                      <a:r>
                        <a:rPr lang="ru-RU" sz="1000" baseline="0" dirty="0" smtClean="0"/>
                        <a:t> УТМ</a:t>
                      </a:r>
                      <a:endParaRPr lang="ru-RU" sz="1000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Сбой связи с сервером ЕГАИС на стороне пользователя</a:t>
                      </a:r>
                      <a:endParaRPr lang="ru-RU" sz="1000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14%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9%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475656" y="4640573"/>
          <a:ext cx="6271786" cy="116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22"/>
                <a:gridCol w="1092425"/>
                <a:gridCol w="1157161"/>
                <a:gridCol w="1900844"/>
                <a:gridCol w="1271234"/>
              </a:tblGrid>
              <a:tr h="34173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Балансер</a:t>
                      </a:r>
                      <a:endParaRPr lang="ru-RU" sz="11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Проверка криптографии</a:t>
                      </a:r>
                      <a:endParaRPr lang="ru-RU" sz="11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ФЛК</a:t>
                      </a:r>
                      <a:endParaRPr lang="ru-RU" sz="11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Очередь</a:t>
                      </a:r>
                      <a:endParaRPr lang="ru-RU" sz="11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Хранилище</a:t>
                      </a:r>
                      <a:endParaRPr lang="ru-RU" sz="11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9295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Несоответствия в справочниках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Задержка доставки по причине некорректного ввода </a:t>
                      </a:r>
                      <a:r>
                        <a:rPr lang="en-US" sz="1000" dirty="0" smtClean="0"/>
                        <a:t>FSRAR ID </a:t>
                      </a:r>
                      <a:r>
                        <a:rPr lang="ru-RU" sz="1000" dirty="0" smtClean="0"/>
                        <a:t>получателя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Нехватка дискового</a:t>
                      </a:r>
                      <a:r>
                        <a:rPr lang="ru-RU" sz="1000" baseline="0" dirty="0" smtClean="0"/>
                        <a:t> пространства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96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0%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0%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0,3%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0,7%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0%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93187" y="3721183"/>
            <a:ext cx="1366145" cy="6537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Организация 1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31" name="Соединительная линия уступом 30"/>
          <p:cNvCxnSpPr>
            <a:endCxn id="4" idx="2"/>
          </p:cNvCxnSpPr>
          <p:nvPr/>
        </p:nvCxnSpPr>
        <p:spPr>
          <a:xfrm>
            <a:off x="1844984" y="4103820"/>
            <a:ext cx="1837691" cy="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4" idx="6"/>
          </p:cNvCxnSpPr>
          <p:nvPr/>
        </p:nvCxnSpPr>
        <p:spPr>
          <a:xfrm flipV="1">
            <a:off x="5461325" y="4102453"/>
            <a:ext cx="1846979" cy="1368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78160" y="3936397"/>
            <a:ext cx="1181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ИНТЕРНЕТ</a:t>
            </a:r>
            <a:endParaRPr lang="ru-RU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22551" y="3936397"/>
            <a:ext cx="1181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ИНТЕРНЕТ</a:t>
            </a:r>
            <a:endParaRPr lang="ru-RU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844984" y="303039"/>
            <a:ext cx="614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Причины возникновения ошибок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721A1D"/>
                </a:solidFill>
              </a:rPr>
              <a:t>48</a:t>
            </a:r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10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2088" y="253484"/>
            <a:ext cx="588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Данные статистики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4616643" y="1335562"/>
          <a:ext cx="4195483" cy="422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234696" y="1335024"/>
          <a:ext cx="4172712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90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5809" y="6329698"/>
            <a:ext cx="571367" cy="365125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721A1D"/>
                </a:solidFill>
              </a:rPr>
              <a:t>49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845" y="414635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cs typeface="Arial" panose="020B0604020202020204" pitchFamily="34" charset="0"/>
              </a:rPr>
              <a:t>Особые </a:t>
            </a:r>
            <a:r>
              <a:rPr lang="ru-RU" sz="2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ситуации </a:t>
            </a:r>
            <a:r>
              <a:rPr lang="ru-RU" sz="2400" b="1" dirty="0">
                <a:solidFill>
                  <a:srgbClr val="C82031"/>
                </a:solidFill>
                <a:cs typeface="Arial" panose="020B0604020202020204" pitchFamily="34" charset="0"/>
              </a:rPr>
              <a:t>при подключении к </a:t>
            </a:r>
            <a:r>
              <a:rPr lang="ru-RU" sz="2400" b="1" dirty="0" smtClean="0">
                <a:solidFill>
                  <a:srgbClr val="C82031"/>
                </a:solidFill>
                <a:cs typeface="Arial" panose="020B0604020202020204" pitchFamily="34" charset="0"/>
              </a:rPr>
              <a:t>ЕГАИС</a:t>
            </a:r>
            <a:endParaRPr lang="ru-RU" sz="2400" b="1" dirty="0">
              <a:solidFill>
                <a:srgbClr val="C8203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43895" y="1615771"/>
          <a:ext cx="8456211" cy="42674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707"/>
                <a:gridCol w="4536504"/>
              </a:tblGrid>
              <a:tr h="4460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Организации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Описание ситуации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рендуемые склады временного хранения </a:t>
                      </a:r>
                      <a:endParaRPr kumimoji="0" lang="ru-RU" alt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(не таможенные)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оформляющее перемещение АП</a:t>
                      </a: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Должны подключиться к ЕГАИС с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01.07.2016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9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</a:t>
                      </a:r>
                      <a:r>
                        <a:rPr kumimoji="0" lang="en-US" alt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аможенные склады временного хранения </a:t>
                      </a:r>
                      <a:r>
                        <a:rPr kumimoji="0" lang="ru-RU" alt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(СВХ)</a:t>
                      </a:r>
                      <a:endParaRPr kumimoji="0" lang="ru-RU" sz="16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освобождены от подключения к ЕГАИС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73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Магазины беспошлинной торговли (</a:t>
                      </a: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Dutyfree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освобождены от подключения к ЕГАИС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159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Организации, которые закупают АП для использования в качестве сырья, например фармацевтические компании или кондитерские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освобождены от подключения к ЕГАИС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10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2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50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83154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План </a:t>
            </a:r>
            <a:r>
              <a:rPr lang="ru-RU" sz="1600" dirty="0"/>
              <a:t>мероприятий («</a:t>
            </a:r>
            <a:r>
              <a:rPr lang="ru-RU" sz="1600" b="1" dirty="0"/>
              <a:t>дорожная карта</a:t>
            </a:r>
            <a:r>
              <a:rPr lang="ru-RU" sz="1600" dirty="0"/>
              <a:t>») по стабилизации и развитию конкуренции на алкогольном рынке, утвержденный Распоряжением Правительства РФ от </a:t>
            </a:r>
            <a:r>
              <a:rPr lang="ru-RU" sz="1600" dirty="0" smtClean="0"/>
              <a:t>26 </a:t>
            </a:r>
            <a:r>
              <a:rPr lang="ru-RU" sz="1600" dirty="0"/>
              <a:t>ноября 2015 г. N 2413-р с изменениями от 11 апреля 2016 г. N </a:t>
            </a:r>
            <a:r>
              <a:rPr lang="ru-RU" sz="1600" dirty="0" smtClean="0"/>
              <a:t>643-р, предусматривает: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Подготовить силами ФС РАР</a:t>
            </a:r>
            <a:r>
              <a:rPr lang="ru-RU" sz="1600" dirty="0"/>
              <a:t>, </a:t>
            </a:r>
            <a:r>
              <a:rPr lang="ru-RU" sz="1600" dirty="0" smtClean="0"/>
              <a:t>Минфина </a:t>
            </a:r>
            <a:r>
              <a:rPr lang="ru-RU" sz="1600" dirty="0"/>
              <a:t>и МВД России законопроект </a:t>
            </a:r>
            <a:r>
              <a:rPr lang="ru-RU" sz="1600" dirty="0" smtClean="0"/>
              <a:t>по </a:t>
            </a:r>
            <a:r>
              <a:rPr lang="ru-RU" sz="1600" dirty="0"/>
              <a:t>усилению </a:t>
            </a:r>
            <a:r>
              <a:rPr lang="ru-RU" sz="1600" u="sng" dirty="0"/>
              <a:t>уголовной и административной ответственности </a:t>
            </a:r>
            <a:r>
              <a:rPr lang="ru-RU" sz="1600" dirty="0"/>
              <a:t>за </a:t>
            </a:r>
            <a:r>
              <a:rPr lang="ru-RU" sz="1600" u="sng" dirty="0"/>
              <a:t>незаконную продажу и хранение алкогольной продукции</a:t>
            </a:r>
            <a:r>
              <a:rPr lang="ru-RU" sz="1600" dirty="0"/>
              <a:t>, а также за </a:t>
            </a:r>
            <a:r>
              <a:rPr lang="ru-RU" sz="1600" u="sng" dirty="0"/>
              <a:t>изготовление и сбыт поддельных</a:t>
            </a:r>
            <a:r>
              <a:rPr lang="ru-RU" sz="1600" dirty="0"/>
              <a:t> федеральных специальных </a:t>
            </a:r>
            <a:r>
              <a:rPr lang="ru-RU" sz="1600" u="sng" dirty="0"/>
              <a:t>марок</a:t>
            </a:r>
            <a:r>
              <a:rPr lang="ru-RU" sz="1600" dirty="0"/>
              <a:t> для маркировки алкогольной </a:t>
            </a:r>
            <a:r>
              <a:rPr lang="ru-RU" sz="1600" dirty="0" smtClean="0"/>
              <a:t>продукции.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Подготовить силами Минфина и </a:t>
            </a:r>
            <a:r>
              <a:rPr lang="ru-RU" sz="1600" dirty="0" smtClean="0"/>
              <a:t>ФС РАР </a:t>
            </a:r>
            <a:r>
              <a:rPr lang="ru-RU" sz="1600" dirty="0"/>
              <a:t>законопроект о введении </a:t>
            </a:r>
            <a:r>
              <a:rPr lang="ru-RU" sz="1600" u="sng" dirty="0"/>
              <a:t>лицензирования производства и оборота пивных</a:t>
            </a:r>
            <a:r>
              <a:rPr lang="ru-RU" sz="1600" dirty="0"/>
              <a:t> и</a:t>
            </a:r>
            <a:r>
              <a:rPr lang="ru-RU" sz="1600" u="sng" dirty="0"/>
              <a:t> солодовых напитков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 1 июля 2017 года должен быть подготовлен и внесен на рассмотрение Правительства РФ федеральный закон о внедрении ЕГАИС в оптовые и </a:t>
            </a:r>
            <a:r>
              <a:rPr lang="ru-RU" sz="1600" u="sng" dirty="0"/>
              <a:t>розничные точки</a:t>
            </a:r>
            <a:r>
              <a:rPr lang="ru-RU" sz="1600" dirty="0"/>
              <a:t> продаж алкогольной продукции </a:t>
            </a:r>
            <a:r>
              <a:rPr lang="ru-RU" sz="1600" u="sng" dirty="0"/>
              <a:t>во всех населенных пунктах</a:t>
            </a:r>
            <a:r>
              <a:rPr lang="ru-RU" sz="1600" dirty="0"/>
              <a:t>, </a:t>
            </a:r>
            <a:r>
              <a:rPr lang="ru-RU" sz="1600" u="sng" dirty="0"/>
              <a:t>вне зависимости от численности </a:t>
            </a:r>
            <a:r>
              <a:rPr lang="ru-RU" sz="1600" dirty="0"/>
              <a:t>их населения</a:t>
            </a:r>
            <a:r>
              <a:rPr lang="ru-RU" sz="1600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5954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ЕГАИС. Дорожная карта</a:t>
            </a:r>
            <a:endParaRPr lang="ru-RU" sz="2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51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Журналы учета розничных продаж предусмотрены постановлением правительства РФ № 380. На основе данных из журналов розница должна заполнять расход в своих декларациях. </a:t>
            </a:r>
            <a:r>
              <a:rPr lang="ru-RU" sz="1600" dirty="0" smtClean="0"/>
              <a:t>После подключения к ЕГАИС всех участников </a:t>
            </a:r>
            <a:r>
              <a:rPr lang="ru-RU" sz="1600" b="1" dirty="0" smtClean="0"/>
              <a:t>планируется отменить декларирование и </a:t>
            </a:r>
            <a:r>
              <a:rPr lang="ru-RU" sz="1600" b="1" dirty="0"/>
              <a:t>журналы </a:t>
            </a:r>
            <a:r>
              <a:rPr lang="ru-RU" sz="1600" b="1" dirty="0" smtClean="0"/>
              <a:t>учета </a:t>
            </a:r>
            <a:r>
              <a:rPr lang="ru-RU" sz="1600" dirty="0" smtClean="0"/>
              <a:t>– </a:t>
            </a:r>
            <a:r>
              <a:rPr lang="ru-RU" sz="1600" dirty="0"/>
              <a:t>к 2018г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Справки </a:t>
            </a:r>
            <a:r>
              <a:rPr lang="ru-RU" sz="1600" b="1" dirty="0"/>
              <a:t>А и Б к ТТН </a:t>
            </a:r>
            <a:r>
              <a:rPr lang="ru-RU" sz="1600" dirty="0"/>
              <a:t>будут заменены полностью электронными формами к </a:t>
            </a:r>
            <a:r>
              <a:rPr lang="ru-RU" sz="1600" dirty="0" smtClean="0"/>
              <a:t>2018г.</a:t>
            </a:r>
          </a:p>
          <a:p>
            <a:pPr lvl="0"/>
            <a:r>
              <a:rPr lang="ru-RU" sz="1600" dirty="0" smtClean="0"/>
              <a:t>       Бумажные ТТН имеют приоритет по сравнению с электронными.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52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206"/>
            <a:ext cx="8136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 smtClean="0"/>
              <a:t>	Начался </a:t>
            </a:r>
            <a:r>
              <a:rPr lang="ru-RU" sz="1600" b="1" dirty="0" smtClean="0"/>
              <a:t>переход </a:t>
            </a:r>
            <a:r>
              <a:rPr lang="ru-RU" sz="1600" b="1" dirty="0"/>
              <a:t>производителей и импортеров </a:t>
            </a:r>
            <a:r>
              <a:rPr lang="ru-RU" sz="1600" dirty="0" smtClean="0"/>
              <a:t>с «классического» ЕГАИС на </a:t>
            </a:r>
            <a:r>
              <a:rPr lang="ru-RU" sz="1600" dirty="0"/>
              <a:t>УТМ. </a:t>
            </a:r>
            <a:r>
              <a:rPr lang="ru-RU" sz="1600" dirty="0" smtClean="0"/>
              <a:t>В </a:t>
            </a:r>
            <a:r>
              <a:rPr lang="ru-RU" sz="1600" dirty="0"/>
              <a:t>«</a:t>
            </a:r>
            <a:r>
              <a:rPr lang="ru-RU" sz="1600" dirty="0" smtClean="0"/>
              <a:t>классическом» ЕГАИС планируется оставить функционал </a:t>
            </a:r>
            <a:r>
              <a:rPr lang="ru-RU" sz="1600" dirty="0"/>
              <a:t>по штрихкодированию </a:t>
            </a:r>
            <a:r>
              <a:rPr lang="ru-RU" sz="1600" dirty="0" smtClean="0"/>
              <a:t>марок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Уже сейчас выпущено обновление для </a:t>
            </a:r>
            <a:r>
              <a:rPr lang="ru-RU" sz="1600" dirty="0" smtClean="0"/>
              <a:t>УТМ, </a:t>
            </a:r>
            <a:r>
              <a:rPr lang="ru-RU" sz="1600" dirty="0"/>
              <a:t>в котором реализованы </a:t>
            </a:r>
            <a:r>
              <a:rPr lang="ru-RU" sz="1600" u="sng" dirty="0"/>
              <a:t>отчеты о производстве и </a:t>
            </a:r>
            <a:r>
              <a:rPr lang="ru-RU" sz="1600" u="sng" dirty="0" smtClean="0"/>
              <a:t>импорте</a:t>
            </a:r>
            <a:r>
              <a:rPr lang="ru-RU" sz="1600" dirty="0" smtClean="0"/>
              <a:t> (для постановки на баланс произведенной продукции). Сроки перехода не регламентированы </a:t>
            </a:r>
            <a:r>
              <a:rPr lang="ru-RU" sz="1600" dirty="0"/>
              <a:t>– время перехода будут определять сами участники.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Также планируется, что все измеряемые счетчиками </a:t>
            </a:r>
            <a:r>
              <a:rPr lang="ru-RU" sz="1600" dirty="0" err="1"/>
              <a:t>АСИиУ</a:t>
            </a:r>
            <a:r>
              <a:rPr lang="ru-RU" sz="1600" dirty="0"/>
              <a:t> сведения будут подписываться </a:t>
            </a:r>
            <a:r>
              <a:rPr lang="ru-RU" sz="1600" u="sng" dirty="0"/>
              <a:t>электронной подписью </a:t>
            </a:r>
            <a:r>
              <a:rPr lang="ru-RU" sz="1600" dirty="0"/>
              <a:t>производителя счетчика или уполномоченной им обслуживающей организацией (подпись будет выдаваться </a:t>
            </a:r>
            <a:r>
              <a:rPr lang="ru-RU" sz="1600" dirty="0" err="1"/>
              <a:t>Росалкогольрегулированием</a:t>
            </a:r>
            <a:r>
              <a:rPr lang="ru-RU" sz="1600" dirty="0"/>
              <a:t> на безвозмездной основе). </a:t>
            </a:r>
            <a:r>
              <a:rPr lang="ru-RU" sz="1600" dirty="0" smtClean="0"/>
              <a:t>Для </a:t>
            </a:r>
            <a:r>
              <a:rPr lang="ru-RU" sz="1600" dirty="0"/>
              <a:t>унификации формата передаваемых сведений, Служба </a:t>
            </a:r>
            <a:r>
              <a:rPr lang="ru-RU" sz="1600" dirty="0" smtClean="0"/>
              <a:t>готова </a:t>
            </a:r>
            <a:r>
              <a:rPr lang="ru-RU" sz="1600" dirty="0"/>
              <a:t>перейти от текстового формата передачи сведений </a:t>
            </a:r>
            <a:r>
              <a:rPr lang="ru-RU" sz="1600" u="sng" dirty="0"/>
              <a:t>к формату XML</a:t>
            </a:r>
            <a:r>
              <a:rPr lang="ru-RU" sz="1600" dirty="0"/>
              <a:t>, а  </a:t>
            </a:r>
            <a:r>
              <a:rPr lang="ru-RU" sz="1600" dirty="0" smtClean="0"/>
              <a:t>для передачи </a:t>
            </a:r>
            <a:r>
              <a:rPr lang="ru-RU" sz="1600" dirty="0"/>
              <a:t>сведений </a:t>
            </a:r>
            <a:r>
              <a:rPr lang="ru-RU" sz="1600" u="sng" dirty="0"/>
              <a:t>будет использоваться УТМ</a:t>
            </a:r>
            <a:r>
              <a:rPr lang="ru-RU" sz="1600" dirty="0"/>
              <a:t>. </a:t>
            </a:r>
            <a:r>
              <a:rPr lang="ru-RU" sz="1600" dirty="0" smtClean="0"/>
              <a:t>​ </a:t>
            </a:r>
            <a:endParaRPr lang="ru-RU" sz="1600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8061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Сроки фиксации сведений в ЕГАИС</a:t>
            </a:r>
            <a:endParaRPr lang="ru-RU" sz="2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68291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 </a:t>
            </a:r>
            <a:r>
              <a:rPr lang="ru-RU" sz="1400" b="1" dirty="0" smtClean="0"/>
              <a:t>сроках фиксации сведений в системе ЕГАИС</a:t>
            </a:r>
          </a:p>
          <a:p>
            <a:r>
              <a:rPr lang="ru-RU" sz="1400" dirty="0" smtClean="0"/>
              <a:t>Приказ ФСРАР </a:t>
            </a:r>
            <a:r>
              <a:rPr lang="ru-RU" sz="1400" dirty="0"/>
              <a:t>от 03.12.2015г. № </a:t>
            </a:r>
            <a:r>
              <a:rPr lang="ru-RU" sz="1400" dirty="0" smtClean="0"/>
              <a:t>414.</a:t>
            </a:r>
          </a:p>
          <a:p>
            <a:endParaRPr lang="ru-RU" sz="1400" dirty="0"/>
          </a:p>
          <a:p>
            <a:pPr lvl="0"/>
            <a:r>
              <a:rPr lang="ru-RU" sz="1400" dirty="0" smtClean="0"/>
              <a:t>На рассмотрение в Минюст направлен проект нового приказа </a:t>
            </a:r>
            <a:r>
              <a:rPr lang="ru-RU" sz="1400" dirty="0"/>
              <a:t>об утверждении форм и сроков представления в электронном виде заявок о фиксации в системе </a:t>
            </a:r>
            <a:r>
              <a:rPr lang="ru-RU" sz="1400" dirty="0" smtClean="0"/>
              <a:t>ЕГАИС. В проекте приказа ФС РАР уточняет, </a:t>
            </a:r>
            <a:r>
              <a:rPr lang="ru-RU" sz="1400" dirty="0"/>
              <a:t>что при определении сроков подачи заявок в ЕГАИС нужно учитывать </a:t>
            </a:r>
            <a:r>
              <a:rPr lang="ru-RU" sz="1400" b="1" dirty="0"/>
              <a:t>рабочие дни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</a:p>
          <a:p>
            <a:pPr lvl="0"/>
            <a:endParaRPr lang="ru-RU" sz="1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Заявки </a:t>
            </a:r>
            <a:r>
              <a:rPr lang="ru-RU" sz="1400" u="sng" dirty="0"/>
              <a:t>о фиксации в ЕГАИС передачи, внутреннего перемещения или возврата алкогольной продукции </a:t>
            </a:r>
            <a:r>
              <a:rPr lang="ru-RU" sz="1400" dirty="0"/>
              <a:t>подаются в срок </a:t>
            </a:r>
            <a:r>
              <a:rPr lang="ru-RU" sz="1400" b="1" dirty="0"/>
              <a:t>не </a:t>
            </a:r>
            <a:r>
              <a:rPr lang="ru-RU" sz="1400" b="1"/>
              <a:t>более </a:t>
            </a:r>
            <a:r>
              <a:rPr lang="ru-RU" sz="1400" b="1" smtClean="0"/>
              <a:t>3</a:t>
            </a:r>
            <a:r>
              <a:rPr lang="ru-RU" sz="1400" smtClean="0"/>
              <a:t> </a:t>
            </a:r>
            <a:r>
              <a:rPr lang="ru-RU" sz="1400" dirty="0"/>
              <a:t>дней с даты фактической передачи, внутреннего перемещения или возврата</a:t>
            </a:r>
            <a:r>
              <a:rPr lang="ru-RU" sz="1400" dirty="0" smtClean="0"/>
              <a:t>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Заявки </a:t>
            </a:r>
            <a:r>
              <a:rPr lang="ru-RU" sz="1400" u="sng" dirty="0"/>
              <a:t>о расхождении по количеству, </a:t>
            </a:r>
            <a:r>
              <a:rPr lang="ru-RU" sz="1400" u="sng" dirty="0" smtClean="0"/>
              <a:t>подтверждения </a:t>
            </a:r>
            <a:r>
              <a:rPr lang="ru-RU" sz="1400" u="sng" dirty="0"/>
              <a:t>приема или </a:t>
            </a:r>
            <a:r>
              <a:rPr lang="ru-RU" sz="1400" u="sng" dirty="0" smtClean="0"/>
              <a:t>отказа </a:t>
            </a:r>
            <a:r>
              <a:rPr lang="ru-RU" sz="1400" u="sng" dirty="0"/>
              <a:t>в приеме алкогольной продукции </a:t>
            </a:r>
            <a:r>
              <a:rPr lang="ru-RU" sz="1400" dirty="0"/>
              <a:t>подаются в срок </a:t>
            </a:r>
            <a:r>
              <a:rPr lang="ru-RU" sz="1400" b="1" dirty="0"/>
              <a:t>не более 3</a:t>
            </a:r>
            <a:r>
              <a:rPr lang="ru-RU" sz="1400" dirty="0"/>
              <a:t> </a:t>
            </a:r>
            <a:r>
              <a:rPr lang="ru-RU" sz="1400" dirty="0" smtClean="0"/>
              <a:t>дней </a:t>
            </a:r>
            <a:r>
              <a:rPr lang="ru-RU" sz="1400" dirty="0"/>
              <a:t>для городов и </a:t>
            </a:r>
            <a:r>
              <a:rPr lang="ru-RU" sz="1400" b="1" dirty="0"/>
              <a:t>7</a:t>
            </a:r>
            <a:r>
              <a:rPr lang="ru-RU" sz="1400" dirty="0"/>
              <a:t> </a:t>
            </a:r>
            <a:r>
              <a:rPr lang="ru-RU" sz="1400" dirty="0" smtClean="0"/>
              <a:t>дней </a:t>
            </a:r>
            <a:r>
              <a:rPr lang="ru-RU" sz="1400" dirty="0"/>
              <a:t>для сельской местности со дня фактического получения ими алкогольной продукции. </a:t>
            </a:r>
            <a:endParaRPr lang="ru-RU" sz="1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u="sng" dirty="0" smtClean="0"/>
              <a:t>Списание </a:t>
            </a:r>
            <a:r>
              <a:rPr lang="ru-RU" sz="1400" u="sng" dirty="0"/>
              <a:t>алкогольной продукции </a:t>
            </a:r>
            <a:r>
              <a:rPr lang="ru-RU" sz="1400" dirty="0"/>
              <a:t>проводится </a:t>
            </a:r>
            <a:r>
              <a:rPr lang="ru-RU" sz="1400" b="1" dirty="0"/>
              <a:t>не позднее следующего рабочего </a:t>
            </a:r>
            <a:r>
              <a:rPr lang="ru-RU" sz="1400" dirty="0"/>
              <a:t>дня после даты фактического списания, а </a:t>
            </a:r>
            <a:r>
              <a:rPr lang="ru-RU" sz="1400" u="sng" dirty="0"/>
              <a:t>постановка на баланс </a:t>
            </a:r>
            <a:r>
              <a:rPr lang="ru-RU" sz="1400" dirty="0"/>
              <a:t>– </a:t>
            </a:r>
            <a:r>
              <a:rPr lang="ru-RU" sz="1400" b="1" dirty="0"/>
              <a:t>по мере </a:t>
            </a:r>
            <a:r>
              <a:rPr lang="ru-RU" sz="1400" b="1" dirty="0" smtClean="0"/>
              <a:t>необходимости</a:t>
            </a:r>
            <a:r>
              <a:rPr lang="ru-RU" sz="1400" dirty="0" smtClean="0"/>
              <a:t>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Заявка </a:t>
            </a:r>
            <a:r>
              <a:rPr lang="ru-RU" sz="1400" dirty="0"/>
              <a:t>о фиксации в ЕГАИС информации </a:t>
            </a:r>
            <a:r>
              <a:rPr lang="ru-RU" sz="1400" u="sng" dirty="0"/>
              <a:t>о розничной продаже (возврате)</a:t>
            </a:r>
            <a:r>
              <a:rPr lang="ru-RU" sz="1400" dirty="0"/>
              <a:t> маркированной алкогольной продукции направляется </a:t>
            </a:r>
            <a:r>
              <a:rPr lang="ru-RU" sz="1400" b="1" dirty="0"/>
              <a:t>в момент оформления кассового чека</a:t>
            </a:r>
            <a:r>
              <a:rPr lang="ru-RU" sz="1400" dirty="0" smtClean="0"/>
              <a:t>.</a:t>
            </a:r>
          </a:p>
          <a:p>
            <a:pPr lvl="0"/>
            <a:r>
              <a:rPr lang="ru-RU" sz="1400" dirty="0"/>
              <a:t/>
            </a:r>
            <a:br>
              <a:rPr lang="ru-RU" sz="1400" dirty="0"/>
            </a:br>
            <a:r>
              <a:rPr lang="ru-RU" sz="1400" u="sng" dirty="0"/>
              <a:t>Подтверждение или отказ в фиксации заявки </a:t>
            </a:r>
            <a:r>
              <a:rPr lang="ru-RU" sz="1400" dirty="0"/>
              <a:t>в ЕГАИС уполномоченным органом должно занимать </a:t>
            </a:r>
            <a:r>
              <a:rPr lang="ru-RU" sz="1400" b="1" dirty="0"/>
              <a:t>не более 12 часов </a:t>
            </a:r>
            <a:r>
              <a:rPr lang="ru-RU" sz="1400" dirty="0"/>
              <a:t>с момента представления заявки</a:t>
            </a:r>
            <a:r>
              <a:rPr lang="ru-RU" sz="1400" dirty="0" smtClean="0"/>
              <a:t>.</a:t>
            </a:r>
            <a:endParaRPr lang="ru-RU" sz="1400" b="1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53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332656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Нюансы: </a:t>
            </a:r>
          </a:p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ситуация с декларированием в ФСРАР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56792"/>
            <a:ext cx="806489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На текущий момент реализована возможность использования носителей и ключей подписи, полученных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работы в системе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ЕГАИС для декларирования в ФСРАР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9633" y="3129503"/>
            <a:ext cx="5976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Декларирование в ФСРАР как было, так пока и остается. 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полного подключения всех участников рынка к системе ЕГАИС и фиксации в системе всех данных, декларирование, скорее всего, будет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отменено.</a:t>
            </a: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http://creditzzz.ru/wp-content/uploads/2015/08/12322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31734"/>
            <a:ext cx="1872209" cy="187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1" y="2737847"/>
            <a:ext cx="78488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9552" y="536392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Подключение к системе ЕГАИС </a:t>
            </a:r>
            <a:r>
              <a:rPr lang="ru-RU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является </a:t>
            </a: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лицензионным требованием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54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90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6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75783" y="2222793"/>
            <a:ext cx="7777162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r>
              <a:rPr lang="ru-RU" sz="4000" dirty="0" smtClean="0">
                <a:latin typeface="+mj-lt"/>
                <a:cs typeface="Arial" panose="020B0604020202020204" pitchFamily="34" charset="0"/>
              </a:rPr>
              <a:t>6. Особенности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работы в ЕГАИС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55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Рекомендации по </a:t>
            </a:r>
            <a:r>
              <a:rPr lang="ru-RU" sz="1400" b="1" dirty="0"/>
              <a:t>фиксации данных в ЕГАИС для участников алкогольного </a:t>
            </a:r>
            <a:r>
              <a:rPr lang="ru-RU" sz="1400" b="1" dirty="0" smtClean="0"/>
              <a:t>рынка, находящихся </a:t>
            </a:r>
            <a:r>
              <a:rPr lang="ru-RU" sz="1400" b="1" dirty="0"/>
              <a:t>в районах с частичным покрытием или нестабильным соединением с сетью Интернет:</a:t>
            </a:r>
          </a:p>
          <a:p>
            <a:endParaRPr lang="ru-RU" sz="1400" dirty="0" smtClean="0"/>
          </a:p>
          <a:p>
            <a:pPr indent="-342900">
              <a:buAutoNum type="arabicPeriod"/>
            </a:pPr>
            <a:r>
              <a:rPr lang="ru-RU" sz="1400" dirty="0"/>
              <a:t>Установку универсального транспортного модуля системы ЕГАИС (далее – УТМ) рекомендуется осуществлять на портативную (переносную) платформу – ноутбук или нетбук.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r>
              <a:rPr lang="ru-RU" sz="1400" dirty="0"/>
              <a:t>2. В случае возникновения проблем с передачей данных в ЕГАИС по причине нестабильного соединения с Интернет, рекомендуется переместить портативную платформу с УТМ в географическую точку с устойчивой связью и зафиксировать необходимые данные в ЕГАИС в период, не превышающий максимальные сроки фиксации, указанные в Приказе Росалкогольрегулирования № 414 от 03.12.2015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3. После успешной передачи данных в ЕГАИС, портативную платформу необходимо вернуть в место осуществления деятельности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Указанные мероприятия необходимо повторять до восстановления устойчивой связи непосредственно по месту осуществления деятельности организации.</a:t>
            </a:r>
          </a:p>
          <a:p>
            <a:endParaRPr lang="ru-RU" sz="1400" b="1" dirty="0" smtClean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56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7731" y="1112480"/>
            <a:ext cx="8281115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Росалкогольрегулирование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обращает внимание руководителей организаций, осуществляющих розничную продажу алкогольной продукции в предприятиях  общественного питания, что в соответствии   с пунктом 1  статьи   429 Гражданского кодекса РФ продавец, осуществляющий розничную продажу, обязуется передать покупателю товар, предназначенный для личного, семейного, домашнего и иного использования, не связанного с предпринимательской деятельностью.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	Соответственно, алкогольная продукция, реализованная в розницу, не может использоваться для целей предпринимательской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 соответствии с положениями Федерального закона №171-ФЗ розничный магазин, либо предприятие общественного питания имеет право закупать алкогольную продукцию только у оптовика, или непосредственно у производителя, имеющих соответствующие лицензии.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	Таким образом, предприятие общепита не имеет права покупать алкоголь в розничном магазине для последующей продажи в целях оказания услуг общественного питания. Данное требование никак не связано с введением ЕГАИС в розничном звене.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Следует отметить, что организации общепита, как покупавшие, так и покупающие в настоящий момент алкоголь в розничных точках для последующей реализации, нарушают действующее законодательство.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ИП не имеет права приобретать пиво, пивные напитки, сидр, медовуху и </a:t>
            </a:r>
            <a:r>
              <a:rPr lang="ru-RU" sz="1600" dirty="0" err="1" smtClean="0">
                <a:solidFill>
                  <a:srgbClr val="000000"/>
                </a:solidFill>
                <a:latin typeface="+mn-lt"/>
              </a:rPr>
              <a:t>пуаре</a:t>
            </a: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в магазинах розничной продажи для их последующей перепродажи.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Внимание общепита и ИП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5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b="1" dirty="0" smtClean="0"/>
              <a:t>Передача </a:t>
            </a:r>
            <a:r>
              <a:rPr lang="ru-RU" sz="1400" b="1" dirty="0"/>
              <a:t>продукции в «торговый зал». </a:t>
            </a:r>
            <a:endParaRPr lang="ru-RU" sz="1400" b="1" dirty="0" smtClean="0"/>
          </a:p>
          <a:p>
            <a:pPr marL="0" lvl="1"/>
            <a:endParaRPr lang="ru-RU" sz="1400" dirty="0" smtClean="0"/>
          </a:p>
          <a:p>
            <a:pPr marL="0" lvl="1"/>
            <a:r>
              <a:rPr lang="ru-RU" sz="1400" dirty="0" smtClean="0"/>
              <a:t>Например</a:t>
            </a:r>
            <a:r>
              <a:rPr lang="ru-RU" sz="1400" dirty="0"/>
              <a:t>, организация из своих текущих остатков передает в торговый зал 6 бутылок одной и той же продукции, 4 из которых имеют идентификаторы регистрационных форм учета А1 и Б1, 2 имеют идентификаторы А2 и Б2.</a:t>
            </a:r>
          </a:p>
          <a:p>
            <a:pPr marL="0" lvl="1"/>
            <a:r>
              <a:rPr lang="ru-RU" sz="1400" dirty="0"/>
              <a:t>Значения 1 регистра будут уменьшены в разрезе справок. Во втором регистре остатки вырастут в целом по </a:t>
            </a:r>
            <a:r>
              <a:rPr lang="ru-RU" sz="1400" u="sng" dirty="0"/>
              <a:t>алкогольному наименованию </a:t>
            </a:r>
            <a:r>
              <a:rPr lang="ru-RU" sz="1400" dirty="0"/>
              <a:t>(алкогольному коду</a:t>
            </a:r>
            <a:r>
              <a:rPr lang="ru-RU" sz="1400" dirty="0" smtClean="0"/>
              <a:t>):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58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3600400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3672408" cy="2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3059668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dirty="0"/>
              <a:t>ДО ПЕРЕДАЧИ			ПОСЛЕ ПЕРЕДАЧИ</a:t>
            </a:r>
          </a:p>
          <a:p>
            <a:pPr marL="0" lvl="1"/>
            <a:endParaRPr lang="ru-RU" sz="1400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79208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3.4. </a:t>
            </a:r>
            <a:r>
              <a:rPr lang="ru-RU" sz="1400" b="1" dirty="0"/>
              <a:t>Розничная реализация</a:t>
            </a:r>
          </a:p>
          <a:p>
            <a:pPr marL="0" lvl="1"/>
            <a:endParaRPr lang="ru-RU" sz="1400" dirty="0" smtClean="0"/>
          </a:p>
          <a:p>
            <a:pPr marL="0" lvl="1"/>
            <a:r>
              <a:rPr lang="ru-RU" sz="1400" dirty="0" smtClean="0"/>
              <a:t>При </a:t>
            </a:r>
            <a:r>
              <a:rPr lang="ru-RU" sz="1400" dirty="0"/>
              <a:t>розничной реализации по чекам продукция списывается во 2 регистре </a:t>
            </a:r>
            <a:r>
              <a:rPr lang="en-US" sz="1400" dirty="0" smtClean="0"/>
              <a:t>c </a:t>
            </a:r>
            <a:r>
              <a:rPr lang="ru-RU" sz="1400" dirty="0" smtClean="0"/>
              <a:t>остатков </a:t>
            </a:r>
            <a:r>
              <a:rPr lang="ru-RU" sz="1400" dirty="0"/>
              <a:t>в разрезе алкогольного наименования. </a:t>
            </a:r>
          </a:p>
          <a:p>
            <a:pPr marL="0" lvl="1"/>
            <a:endParaRPr lang="ru-RU" sz="1400" dirty="0" smtClean="0"/>
          </a:p>
          <a:p>
            <a:pPr marL="0" lvl="1"/>
            <a:r>
              <a:rPr lang="ru-RU" sz="1400" dirty="0" smtClean="0"/>
              <a:t>Регистр </a:t>
            </a:r>
            <a:r>
              <a:rPr lang="ru-RU" sz="1400" dirty="0"/>
              <a:t>остатков №2 введен в ЕГАИС для упрощения процесса ведения текущих остатков розничных организаций</a:t>
            </a:r>
            <a:r>
              <a:rPr lang="ru-RU" sz="1400" dirty="0" smtClean="0"/>
              <a:t>.</a:t>
            </a:r>
          </a:p>
          <a:p>
            <a:pPr marL="0" lvl="1"/>
            <a:endParaRPr lang="ru-RU" sz="1400" dirty="0"/>
          </a:p>
          <a:p>
            <a:pPr marL="0" lvl="1"/>
            <a:r>
              <a:rPr lang="ru-RU" sz="1400" dirty="0" smtClean="0"/>
              <a:t>Отражение </a:t>
            </a:r>
            <a:r>
              <a:rPr lang="ru-RU" sz="1400" dirty="0"/>
              <a:t>его в собственных учетных системах организаций не обязательно. </a:t>
            </a:r>
            <a:endParaRPr lang="ru-RU" sz="1400" dirty="0" smtClean="0"/>
          </a:p>
          <a:p>
            <a:pPr marL="0" lvl="1"/>
            <a:endParaRPr lang="ru-RU" sz="1400" dirty="0" smtClean="0"/>
          </a:p>
          <a:p>
            <a:pPr marL="0" lvl="1"/>
            <a:r>
              <a:rPr lang="ru-RU" sz="1400" dirty="0" smtClean="0"/>
              <a:t>Его </a:t>
            </a:r>
            <a:r>
              <a:rPr lang="ru-RU" sz="1400" dirty="0"/>
              <a:t>значения могут быть отрицательными в течение одного операционного дня. </a:t>
            </a:r>
            <a:endParaRPr lang="ru-RU" sz="1400" dirty="0" smtClean="0"/>
          </a:p>
          <a:p>
            <a:pPr marL="0" lvl="1"/>
            <a:r>
              <a:rPr lang="ru-RU" sz="1400" dirty="0" smtClean="0"/>
              <a:t>Переброс </a:t>
            </a:r>
            <a:r>
              <a:rPr lang="ru-RU" sz="1400" dirty="0"/>
              <a:t>остатков между регистрами можно осуществлять по итогам операционного дня в объеме реализованной продукции за текущий день.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59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36107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2. ЕГАИС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Возврат </a:t>
            </a:r>
            <a:r>
              <a:rPr lang="ru-RU" sz="1400" b="1" dirty="0"/>
              <a:t>продукции на склад </a:t>
            </a:r>
            <a:endParaRPr lang="ru-RU" sz="1400" b="1" dirty="0" smtClean="0"/>
          </a:p>
          <a:p>
            <a:endParaRPr lang="ru-RU" sz="1400" dirty="0"/>
          </a:p>
          <a:p>
            <a:r>
              <a:rPr lang="ru-RU" sz="1400" dirty="0" smtClean="0"/>
              <a:t>Для </a:t>
            </a:r>
            <a:r>
              <a:rPr lang="ru-RU" sz="1400" dirty="0"/>
              <a:t>возврата продукции на склад, необходимо указать по продукции идентификатор регистрационной формы учета №2. В этом разрезе продукция и вернется на остатки первого регистра</a:t>
            </a:r>
            <a:r>
              <a:rPr lang="ru-RU" sz="1400" dirty="0" smtClean="0"/>
              <a:t>: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60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85293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400" dirty="0"/>
              <a:t>ДО ПЕРЕДАЧИ			ПОСЛЕ ПЕРЕДАЧИ</a:t>
            </a:r>
          </a:p>
          <a:p>
            <a:pPr marL="0" lvl="1"/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2267"/>
            <a:ext cx="3672408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86554"/>
            <a:ext cx="3672408" cy="2051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61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196752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Списание </a:t>
            </a:r>
            <a:r>
              <a:rPr lang="ru-RU" sz="1400" b="1" dirty="0"/>
              <a:t>продукции</a:t>
            </a:r>
            <a:r>
              <a:rPr lang="ru-RU" sz="1400" dirty="0"/>
              <a:t>, розничная реализация которой не подлежит учету в ЕГАИС.</a:t>
            </a:r>
          </a:p>
          <a:p>
            <a:endParaRPr lang="ru-RU" sz="1400" dirty="0" smtClean="0"/>
          </a:p>
          <a:p>
            <a:r>
              <a:rPr lang="ru-RU" sz="1400" dirty="0" smtClean="0"/>
              <a:t>4.1</a:t>
            </a:r>
            <a:r>
              <a:rPr lang="ru-RU" sz="1400" dirty="0"/>
              <a:t>. Объем реализованной продукции до </a:t>
            </a:r>
            <a:r>
              <a:rPr lang="ru-RU" sz="1400" dirty="0" smtClean="0"/>
              <a:t>01.01.2017 </a:t>
            </a:r>
            <a:r>
              <a:rPr lang="ru-RU" sz="1400" dirty="0"/>
              <a:t>в организациях, осуществляющих розничную реализацию алкогольной продукции </a:t>
            </a:r>
            <a:r>
              <a:rPr lang="ru-RU" sz="1400" u="sng" dirty="0"/>
              <a:t>в городских поселения</a:t>
            </a:r>
            <a:r>
              <a:rPr lang="ru-RU" sz="1400" dirty="0"/>
              <a:t>х, </a:t>
            </a:r>
            <a:r>
              <a:rPr lang="ru-RU" sz="1400" b="1" dirty="0"/>
              <a:t>до </a:t>
            </a:r>
            <a:r>
              <a:rPr lang="ru-RU" sz="1400" b="1" dirty="0" smtClean="0"/>
              <a:t>01.</a:t>
            </a:r>
            <a:r>
              <a:rPr lang="en-US" sz="1400" b="1" dirty="0" smtClean="0"/>
              <a:t>01</a:t>
            </a:r>
            <a:r>
              <a:rPr lang="ru-RU" sz="1400" b="1" dirty="0" smtClean="0"/>
              <a:t>.201</a:t>
            </a:r>
            <a:r>
              <a:rPr lang="en-US" sz="1400" b="1" dirty="0" smtClean="0"/>
              <a:t>7</a:t>
            </a:r>
            <a:r>
              <a:rPr lang="ru-RU" sz="1400" b="1" dirty="0" smtClean="0"/>
              <a:t> </a:t>
            </a:r>
            <a:r>
              <a:rPr lang="ru-RU" sz="1400" dirty="0"/>
              <a:t>должен быть списан актом списания продукции с указанием основания «</a:t>
            </a:r>
            <a:r>
              <a:rPr lang="ru-RU" sz="1400" i="1" dirty="0"/>
              <a:t>Розничная реализация продукции, не подлежащая фиксации в ЕГАИС</a:t>
            </a:r>
            <a:r>
              <a:rPr lang="ru-RU" sz="1400" dirty="0"/>
              <a:t>». </a:t>
            </a:r>
          </a:p>
          <a:p>
            <a:endParaRPr lang="ru-RU" sz="1400" dirty="0" smtClean="0"/>
          </a:p>
          <a:p>
            <a:r>
              <a:rPr lang="ru-RU" sz="1400" dirty="0" smtClean="0"/>
              <a:t>4.2</a:t>
            </a:r>
            <a:r>
              <a:rPr lang="ru-RU" sz="1400" dirty="0"/>
              <a:t>. Объем реализованной продукции </a:t>
            </a:r>
            <a:r>
              <a:rPr lang="ru-RU" sz="1400" b="1" dirty="0"/>
              <a:t>до </a:t>
            </a:r>
            <a:r>
              <a:rPr lang="ru-RU" sz="1400" b="1" dirty="0" smtClean="0"/>
              <a:t>01.0</a:t>
            </a:r>
            <a:r>
              <a:rPr lang="en-US" sz="1400" b="1" dirty="0" smtClean="0"/>
              <a:t>1</a:t>
            </a:r>
            <a:r>
              <a:rPr lang="ru-RU" sz="1400" b="1" dirty="0" smtClean="0"/>
              <a:t>.201</a:t>
            </a:r>
            <a:r>
              <a:rPr lang="en-US" sz="1400" b="1" dirty="0" smtClean="0"/>
              <a:t>8</a:t>
            </a:r>
            <a:r>
              <a:rPr lang="ru-RU" sz="1400" b="1" dirty="0" smtClean="0"/>
              <a:t> </a:t>
            </a:r>
            <a:r>
              <a:rPr lang="ru-RU" sz="1400" dirty="0"/>
              <a:t>в организациях, осуществляющих розничную реализацию алкогольной продукции </a:t>
            </a:r>
            <a:r>
              <a:rPr lang="ru-RU" sz="1400" u="sng" dirty="0"/>
              <a:t>в сельских поселениях</a:t>
            </a:r>
            <a:r>
              <a:rPr lang="ru-RU" sz="1400" dirty="0"/>
              <a:t>, должен списываться не позднее следующего рабочего дня с даты продажи с указанием основания «</a:t>
            </a:r>
            <a:r>
              <a:rPr lang="ru-RU" sz="1400" i="1" dirty="0"/>
              <a:t>Розничная реализация продукции, не подлежащая фиксации в ЕГАИС</a:t>
            </a:r>
            <a:r>
              <a:rPr lang="ru-RU" sz="1400" dirty="0"/>
              <a:t>».</a:t>
            </a:r>
          </a:p>
          <a:p>
            <a:endParaRPr lang="ru-RU" sz="1400" dirty="0" smtClean="0"/>
          </a:p>
          <a:p>
            <a:r>
              <a:rPr lang="ru-RU" sz="1400" dirty="0" smtClean="0"/>
              <a:t>4.3</a:t>
            </a:r>
            <a:r>
              <a:rPr lang="ru-RU" sz="1400" dirty="0"/>
              <a:t>. Объем реализованной продукции в организациях, осуществляющих розничную реализацию алкогольной продукции в рамках оказания услуг </a:t>
            </a:r>
            <a:r>
              <a:rPr lang="ru-RU" sz="1400" u="sng" dirty="0"/>
              <a:t>общественного питания</a:t>
            </a:r>
            <a:r>
              <a:rPr lang="ru-RU" sz="1400" dirty="0"/>
              <a:t>, может списываться с указанием основания «</a:t>
            </a:r>
            <a:r>
              <a:rPr lang="ru-RU" sz="1400" i="1" dirty="0"/>
              <a:t>Розничная реализация продукции, не подлежащая фиксации в ЕГАИС</a:t>
            </a:r>
            <a:r>
              <a:rPr lang="ru-RU" sz="1400" dirty="0"/>
              <a:t>» и датой акта, соответствующей дате продажи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/>
              <a:t>4.4. Объем реализованной </a:t>
            </a:r>
            <a:r>
              <a:rPr lang="ru-RU" sz="1400" u="sng" dirty="0"/>
              <a:t>пивной продукции </a:t>
            </a:r>
            <a:r>
              <a:rPr lang="ru-RU" sz="1400" dirty="0"/>
              <a:t>в организациях, осуществляющих розничную реализацию алкогольной продукции, может списываться, </a:t>
            </a:r>
            <a:r>
              <a:rPr lang="ru-RU" sz="1400" b="1" dirty="0"/>
              <a:t>начиная с </a:t>
            </a:r>
            <a:r>
              <a:rPr lang="ru-RU" sz="1400" b="1" dirty="0" smtClean="0"/>
              <a:t>01.0</a:t>
            </a:r>
            <a:r>
              <a:rPr lang="en-US" sz="1400" b="1" dirty="0" smtClean="0"/>
              <a:t>1</a:t>
            </a:r>
            <a:r>
              <a:rPr lang="ru-RU" sz="1400" b="1" dirty="0" smtClean="0"/>
              <a:t>.201</a:t>
            </a:r>
            <a:r>
              <a:rPr lang="en-US" sz="1400" b="1" dirty="0" smtClean="0"/>
              <a:t>7</a:t>
            </a:r>
            <a:r>
              <a:rPr lang="ru-RU" sz="1400" dirty="0" smtClean="0"/>
              <a:t>, </a:t>
            </a:r>
            <a:r>
              <a:rPr lang="ru-RU" sz="1400" dirty="0"/>
              <a:t>с указанием основания «</a:t>
            </a:r>
            <a:r>
              <a:rPr lang="ru-RU" sz="1400" i="1" dirty="0"/>
              <a:t>Розничная реализация продукции, не подлежащая фиксации в ЕГАИС</a:t>
            </a:r>
            <a:r>
              <a:rPr lang="ru-RU" sz="1400" dirty="0"/>
              <a:t>» и датой акта, соответствующей дате продажи. Используется для организаций, ведущих журнал учета розничных продаж на бумажном носителе. 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714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8061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Сервис проверки </a:t>
            </a: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истории транспортного пакета, направленного в ЕГАИС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9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сайте Росалкогольрегулирования - </a:t>
            </a:r>
            <a:r>
              <a:rPr lang="ru-RU" sz="1600" u="sng" dirty="0">
                <a:hlinkClick r:id="rId2"/>
              </a:rPr>
              <a:t>https://check1.fsrar.ru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smtClean="0"/>
              <a:t>  </a:t>
            </a:r>
            <a:r>
              <a:rPr lang="ru-RU" sz="1600" dirty="0" smtClean="0"/>
              <a:t>есть </a:t>
            </a:r>
            <a:r>
              <a:rPr lang="ru-RU" sz="1600" dirty="0"/>
              <a:t>сервис, который позволяет участникам рынка </a:t>
            </a:r>
            <a:r>
              <a:rPr lang="ru-RU" sz="1600" dirty="0" smtClean="0"/>
              <a:t>проследить </a:t>
            </a:r>
            <a:r>
              <a:rPr lang="ru-RU" sz="1600" dirty="0"/>
              <a:t>историю транспортного пакета, направленного в ЕГАИС. 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Поиск информации возможен по следующим параметрам: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    по идентификатору транспортного пакета;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 идентификатору накладной;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</a:t>
            </a:r>
            <a:r>
              <a:rPr lang="ru-RU" sz="1600" dirty="0" smtClean="0"/>
              <a:t>о номеру фиксации накладной в «классическом» ЕГАИС.</a:t>
            </a:r>
            <a:endParaRPr lang="ru-RU" sz="1600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62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21297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Сервис повторной отправки накладной</a:t>
            </a:r>
            <a:endParaRPr lang="ru-RU" sz="2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191" y="36450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Получатель </a:t>
            </a:r>
            <a:r>
              <a:rPr lang="ru-RU" sz="1600" dirty="0"/>
              <a:t>груза </a:t>
            </a:r>
            <a:r>
              <a:rPr lang="ru-RU" sz="1600" dirty="0" smtClean="0"/>
              <a:t>из </a:t>
            </a:r>
            <a:r>
              <a:rPr lang="ru-RU" sz="1600" dirty="0"/>
              <a:t>своего </a:t>
            </a:r>
            <a:r>
              <a:rPr lang="ru-RU" sz="1600" dirty="0" smtClean="0"/>
              <a:t>ЛК </a:t>
            </a:r>
            <a:r>
              <a:rPr lang="ru-RU" sz="1600" dirty="0"/>
              <a:t>на портале </a:t>
            </a:r>
            <a:r>
              <a:rPr lang="ru-RU" sz="1600" u="sng" dirty="0">
                <a:solidFill>
                  <a:srgbClr val="4A42E8"/>
                </a:solidFill>
              </a:rPr>
              <a:t>http://egais.ru/  </a:t>
            </a:r>
            <a:r>
              <a:rPr lang="ru-RU" sz="1600" dirty="0" smtClean="0"/>
              <a:t>может самостоятельно запросить </a:t>
            </a:r>
            <a:r>
              <a:rPr lang="ru-RU" sz="1600" dirty="0"/>
              <a:t>повторную отправку конкретной </a:t>
            </a:r>
            <a:r>
              <a:rPr lang="ru-RU" sz="1600" dirty="0" smtClean="0"/>
              <a:t>ТТН, </a:t>
            </a:r>
            <a:r>
              <a:rPr lang="ru-RU" sz="1600" dirty="0"/>
              <a:t>указав </a:t>
            </a:r>
            <a:r>
              <a:rPr lang="ru-RU" sz="1600" dirty="0" smtClean="0"/>
              <a:t>ее </a:t>
            </a:r>
            <a:r>
              <a:rPr lang="ru-RU" sz="1600" b="1" dirty="0" smtClean="0"/>
              <a:t>регистрационный номер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При </a:t>
            </a:r>
            <a:r>
              <a:rPr lang="ru-RU" sz="1600" dirty="0"/>
              <a:t>приеме каждой ТТН на сервере ЕГАИС </a:t>
            </a:r>
            <a:r>
              <a:rPr lang="ru-RU" sz="1600" dirty="0" smtClean="0"/>
              <a:t>ей присваивается </a:t>
            </a:r>
            <a:r>
              <a:rPr lang="ru-RU" sz="1600" dirty="0"/>
              <a:t>уникальный регистрационный номер – идентификатор ТТН. После обработки ТТН на УТМ обоих контрагентов приходит Уведомление о регистрации движения (FORMBREGINFO</a:t>
            </a:r>
            <a:r>
              <a:rPr lang="ru-RU" sz="1600" dirty="0" smtClean="0"/>
              <a:t>), в поле </a:t>
            </a:r>
            <a:r>
              <a:rPr lang="ru-RU" sz="1600" dirty="0" err="1"/>
              <a:t>wbr:WBRegId</a:t>
            </a:r>
            <a:r>
              <a:rPr lang="ru-RU" sz="1600" dirty="0"/>
              <a:t> </a:t>
            </a:r>
            <a:r>
              <a:rPr lang="ru-RU" sz="1600" dirty="0" smtClean="0"/>
              <a:t>которого хранится </a:t>
            </a:r>
            <a:r>
              <a:rPr lang="ru-RU" sz="1600" dirty="0"/>
              <a:t>регистрационный номер </a:t>
            </a:r>
            <a:r>
              <a:rPr lang="ru-RU" sz="1600" dirty="0" smtClean="0"/>
              <a:t>накладной.</a:t>
            </a:r>
          </a:p>
          <a:p>
            <a:r>
              <a:rPr lang="ru-RU" sz="1600" dirty="0" smtClean="0"/>
              <a:t>Если </a:t>
            </a:r>
            <a:r>
              <a:rPr lang="ru-RU" sz="1600" dirty="0"/>
              <a:t>этот идентификатор не сохранился во внутренней учетной системе грузополучателя, его можно уточнить у отправителя груза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8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552" y="2433082"/>
            <a:ext cx="7777162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latin typeface="+mj-lt"/>
                <a:cs typeface="Arial" panose="020B0604020202020204" pitchFamily="34" charset="0"/>
              </a:rPr>
              <a:t>7. Журнал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учета розничных продаж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63</a:t>
            </a:fld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2856"/>
            <a:ext cx="851567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78" y="1340768"/>
            <a:ext cx="8310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95090" y="2521927"/>
            <a:ext cx="5185022" cy="31393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 журнала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учета объема розничной продажи алкогольной и спиртосодержащей продукции согласно Приложению №1;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hlinkClick r:id="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hlinkClick r:id="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 заполнения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журнала учета объема розничной продажи алкогольной и спиртосодержащей продукции согласно Приложению №2;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дата вступления приказа в силу –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01.01.2016.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082" y="1465620"/>
            <a:ext cx="8170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Приказом ФСРАР от 19.06.2015 г. № 164 «О форме журнала учета объема розничной продажи алкогольной и спиртосодержащей продукции и порядке его заполнения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были утверждены: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64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akryma.ru/wp-content/uploads/2015/04/news-epUftLZS1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8449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67544" y="1581989"/>
            <a:ext cx="835292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95536" y="1281534"/>
            <a:ext cx="8352928" cy="13542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Заполнение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журнала осуществляется </a:t>
            </a:r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месту осуществления деятельности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361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осуществляющими розничную продажу алкогольной или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спиртосодержащей продукции;</a:t>
            </a:r>
          </a:p>
          <a:p>
            <a:pPr marL="361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индивидуальными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предпринимателями, осуществляющими розничную продажу пива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пивных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напитков.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1685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Порядок заполнения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36912"/>
            <a:ext cx="79208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Журнал заполняется </a:t>
            </a:r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позднее следующего дня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после факта розничной продажи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каждой единицы потребительской тары (упаковки) алкогольной и спиртосодержащей продукции, либо по факту вскрытия транспортной тары (в том числе многооборотной тары), используемой для поставки и последующего розлива продукции потребителю (далее - транспортная тара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71703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Заполнение журнала возможно </a:t>
            </a:r>
            <a:r>
              <a:rPr lang="ru-RU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двумя способами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бумажном носителе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электронном виде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79715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случае подключения участников рынка к системе ЕГАИС в плане подтверждения розничной  продажи алкогольной продукции, такой журнал можно будет сформировать за требуемый период в личном кабинете на сайте </a:t>
            </a:r>
            <a:r>
              <a:rPr lang="en-US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egais</a:t>
            </a:r>
            <a:r>
              <a:rPr lang="ru-RU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ru</a:t>
            </a:r>
            <a:r>
              <a:rPr lang="ru-RU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 этом отпадает необходимость вести журнал в бумажном виде!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65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9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47055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Пример заполнения </a:t>
            </a: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журнала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107504" y="6237312"/>
            <a:ext cx="571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66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7565"/>
            <a:ext cx="7816354" cy="59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9" name="TextBox 12"/>
          <p:cNvSpPr txBox="1">
            <a:spLocks noChangeArrowheads="1"/>
          </p:cNvSpPr>
          <p:nvPr/>
        </p:nvSpPr>
        <p:spPr bwMode="auto">
          <a:xfrm>
            <a:off x="539552" y="2433082"/>
            <a:ext cx="7777162" cy="132343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ru-RU" sz="4000" dirty="0">
                <a:latin typeface="+mj-lt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+mj-lt"/>
                <a:cs typeface="Arial" panose="020B0604020202020204" pitchFamily="34" charset="0"/>
              </a:rPr>
              <a:t>. Проверка лицензионных требований</a:t>
            </a:r>
            <a:endParaRPr lang="ru-RU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28701"/>
            <a:ext cx="62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endParaRPr lang="ru-RU" sz="1200" dirty="0"/>
          </a:p>
          <a:p>
            <a:pPr marL="257175" indent="-257175">
              <a:buFont typeface="+mj-lt"/>
              <a:buAutoNum type="arabicPeriod"/>
            </a:pPr>
            <a:endParaRPr lang="ru-RU" sz="1200" dirty="0"/>
          </a:p>
          <a:p>
            <a:pPr marL="257175" indent="-257175"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6389" y="389949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Проверка участников рынка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237" y="1067453"/>
            <a:ext cx="8337034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Органы исполнительной власти, ответственные за лицензирование розницы, проводят пла</a:t>
            </a:r>
            <a:r>
              <a:rPr lang="ru-RU" sz="1400" dirty="0"/>
              <a:t>новые и внеплановые выездные проверки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с целью </a:t>
            </a:r>
            <a:r>
              <a:rPr lang="ru-RU" sz="1400" dirty="0"/>
              <a:t>предупреждения, выявления и пресечения нарушений лицензионных требований и условий участниками рынка розничной продажи алкогольной продукции. При этом представители осуществляют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следующие проверки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: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algn="just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наличия маркировки алкогольной продукции,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наличия журнала учета проверок,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соблюдения установленных минимальных цен на АП,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наличия контрольно-кассовой техники при осуществлении розничной продажи АП,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наличия в доступном месте информации об ограничениях розничной продажи АП,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соответствия места нахождения обособленного подразделения требованиям 171-ФЗ,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наличия стационарного торгового объекта в собственности или в аренде,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dirty="0"/>
              <a:t>исполнения обязанности представления деклараций за 4 последних отчетных периода,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b="1" dirty="0"/>
              <a:t>наличия и порядка заполнения журнала учета объема розничной продажи,</a:t>
            </a:r>
          </a:p>
          <a:p>
            <a:pPr marL="214313" indent="-214313" algn="just">
              <a:spcBef>
                <a:spcPts val="450"/>
              </a:spcBef>
              <a:buFontTx/>
              <a:buChar char="-"/>
            </a:pPr>
            <a:r>
              <a:rPr lang="ru-RU" sz="1400" b="1" dirty="0"/>
              <a:t>наличия технических средств фиксации и передачи информации в ЕГАИС, а также проверку осуществления фиксации объема розничной и спиртосодержащей продукции в ЕГАИС.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5422" y="6413800"/>
            <a:ext cx="428525" cy="273844"/>
          </a:xfrm>
        </p:spPr>
        <p:txBody>
          <a:bodyPr/>
          <a:lstStyle/>
          <a:p>
            <a:pPr algn="l"/>
            <a:fld id="{B19B0651-EE4F-4900-A07F-96A6BFA9D0F0}" type="slidenum">
              <a:rPr lang="ru-RU" sz="1350" b="1">
                <a:solidFill>
                  <a:srgbClr val="721A1D"/>
                </a:solidFill>
              </a:rPr>
              <a:pPr algn="l"/>
              <a:t>68</a:t>
            </a:fld>
            <a:endParaRPr lang="ru-RU" sz="135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67846" y="6117335"/>
            <a:ext cx="8732719" cy="47624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 b="1" dirty="0">
                  <a:solidFill>
                    <a:srgbClr val="FEFFFF"/>
                  </a:solidFill>
                  <a:latin typeface="Calibri" panose="020F0502020204030204" pitchFamily="34" charset="0"/>
                </a:rPr>
                <a:t>EGAIS</a:t>
              </a:r>
              <a:r>
                <a:rPr lang="en-US" altLang="ru-RU" sz="1200" b="1" dirty="0">
                  <a:solidFill>
                    <a:srgbClr val="FEFFFF"/>
                  </a:solidFill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 b="1">
                  <a:solidFill>
                    <a:srgbClr val="FEFFFF"/>
                  </a:solidFill>
                  <a:latin typeface="Calibri" panose="020F0502020204030204" pitchFamily="34" charset="0"/>
                </a:rPr>
                <a:t>.</a:t>
              </a:r>
              <a:endParaRPr lang="ru-RU" altLang="ru-RU" sz="1350"/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" y="95613"/>
            <a:ext cx="902737" cy="6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6424" y="217049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Постановление Правительства РФ от 29.12.2015 № 1459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289" y="861720"/>
            <a:ext cx="86376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29 декабря 2015 г. Председателем Правительства РФ Д. А. Медведевым подписано Постановление Правительства РФ №1459 «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 функционировании единой государственной автоматизированной информационной системы учета объема производства и оборота этилового спирта, алкогольной и спиртосодержащей продукции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».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r>
              <a:rPr lang="ru-RU" sz="1200" b="1" dirty="0"/>
              <a:t>В случае </a:t>
            </a:r>
            <a:r>
              <a:rPr lang="ru-RU" sz="1200" dirty="0"/>
              <a:t>выявления факта </a:t>
            </a:r>
            <a:r>
              <a:rPr lang="ru-RU" sz="1200" b="1" dirty="0"/>
              <a:t>не фиксации в ЕГАИС</a:t>
            </a:r>
            <a:r>
              <a:rPr lang="ru-RU" sz="1200" dirty="0"/>
              <a:t> информации о закупках алкогольной продукции розничные участники алкогольного рынка будут привлекаться к административной ответственности:</a:t>
            </a:r>
          </a:p>
          <a:p>
            <a:pPr marL="285750" lvl="0" indent="-285750" algn="just" defTabSz="947738">
              <a:buFontTx/>
              <a:buChar char="-"/>
            </a:pPr>
            <a:r>
              <a:rPr lang="ru-RU" sz="1200" dirty="0" smtClean="0"/>
              <a:t>по </a:t>
            </a:r>
            <a:r>
              <a:rPr lang="ru-RU" sz="1200" dirty="0"/>
              <a:t>части 1 статьи 14.17 КоАП РФ Производство или оборот этилового спирта, алкогольной и спиртосодержащей продукции с нарушением лицензионных требований, </a:t>
            </a:r>
            <a:r>
              <a:rPr lang="ru-RU" sz="1200" dirty="0" smtClean="0"/>
              <a:t>предусмотренных</a:t>
            </a:r>
            <a:r>
              <a:rPr lang="ru-RU" sz="1200" dirty="0"/>
              <a:t>  </a:t>
            </a:r>
            <a:r>
              <a:rPr lang="ru-RU" sz="1200" dirty="0" smtClean="0"/>
              <a:t>законодательством о </a:t>
            </a:r>
            <a:r>
              <a:rPr lang="ru-RU" sz="1200" dirty="0"/>
              <a:t>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 </a:t>
            </a:r>
            <a:r>
              <a:rPr lang="ru-RU" sz="1200" dirty="0" smtClean="0"/>
              <a:t>- </a:t>
            </a:r>
            <a:r>
              <a:rPr lang="ru-RU" sz="1200" b="1" u="sng" dirty="0"/>
              <a:t>штраф </a:t>
            </a:r>
            <a:r>
              <a:rPr lang="ru-RU" sz="1200" b="1" u="sng" dirty="0" smtClean="0"/>
              <a:t>от 100 до </a:t>
            </a:r>
            <a:r>
              <a:rPr lang="ru-RU" sz="1200" b="1" u="sng" dirty="0"/>
              <a:t>150 тыс. рублей </a:t>
            </a:r>
            <a:r>
              <a:rPr lang="ru-RU" sz="1200" dirty="0"/>
              <a:t>и </a:t>
            </a:r>
            <a:r>
              <a:rPr lang="ru-RU" sz="1200" u="sng" dirty="0"/>
              <a:t>конфискация продукции</a:t>
            </a:r>
            <a:r>
              <a:rPr lang="ru-RU" sz="1200" dirty="0"/>
              <a:t>, </a:t>
            </a:r>
            <a:r>
              <a:rPr lang="ru-RU" sz="1200" u="sng" dirty="0"/>
              <a:t>оборудования</a:t>
            </a:r>
            <a:r>
              <a:rPr lang="ru-RU" sz="1200" dirty="0"/>
              <a:t>, </a:t>
            </a:r>
            <a:r>
              <a:rPr lang="ru-RU" sz="1200" u="sng" dirty="0"/>
              <a:t>транспортных средств </a:t>
            </a:r>
            <a:r>
              <a:rPr lang="ru-RU" sz="1200" dirty="0"/>
              <a:t>или иных предметов, использованных для оборота алкогольной продукции</a:t>
            </a:r>
            <a:r>
              <a:rPr lang="ru-RU" sz="1200" dirty="0" smtClean="0"/>
              <a:t>;</a:t>
            </a:r>
          </a:p>
          <a:p>
            <a:pPr marL="285750" lvl="0" indent="-285750" algn="just" defTabSz="947738">
              <a:buFontTx/>
              <a:buChar char="-"/>
            </a:pPr>
            <a:endParaRPr lang="ru-RU" sz="1200" dirty="0" smtClean="0"/>
          </a:p>
          <a:p>
            <a:pPr algn="just"/>
            <a:r>
              <a:rPr lang="ru-RU" sz="1200" dirty="0" smtClean="0"/>
              <a:t> -    по части 2 статьи 14.17 КоАП РФ. </a:t>
            </a:r>
            <a:r>
              <a:rPr lang="ru-RU" sz="1200" dirty="0"/>
              <a:t>Производство или оборот этилового спирта, алкогольной и спиртосодержащей продукции с грубым нарушением лицензионных требований, предусмотренных законодательством 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продукции, </a:t>
            </a:r>
            <a:r>
              <a:rPr lang="ru-RU" sz="1200" dirty="0" smtClean="0"/>
              <a:t>- </a:t>
            </a:r>
            <a:r>
              <a:rPr lang="ru-RU" sz="1200" b="1" u="sng" dirty="0"/>
              <a:t>штраф от </a:t>
            </a:r>
            <a:r>
              <a:rPr lang="ru-RU" sz="1200" b="1" u="sng" dirty="0" smtClean="0"/>
              <a:t>150 </a:t>
            </a:r>
            <a:r>
              <a:rPr lang="ru-RU" sz="1200" b="1" u="sng" dirty="0"/>
              <a:t>до </a:t>
            </a:r>
            <a:r>
              <a:rPr lang="ru-RU" sz="1200" b="1" u="sng" dirty="0" smtClean="0"/>
              <a:t>200 </a:t>
            </a:r>
            <a:r>
              <a:rPr lang="ru-RU" sz="1200" b="1" u="sng" dirty="0"/>
              <a:t>тыс. рублей </a:t>
            </a:r>
            <a:r>
              <a:rPr lang="ru-RU" sz="1200" dirty="0" smtClean="0"/>
              <a:t>с </a:t>
            </a:r>
            <a:r>
              <a:rPr lang="ru-RU" sz="1200" dirty="0"/>
              <a:t>конфискацией продукции, оборудования, сырья, полуфабрикатов, транспортных средств или иных предметов, использованных для производства и оборота этилового спирта, алкогольной и спиртосодержащей продукции, либо без таковой или административное приостановление деятельности на срок до девяноста суток с конфискацией изготовленной продукции, оборудования, сырья, полуфабрикатов, транспортных средств или иных предметов, использованных для производства и оборота этилового спирта, алкогольной и спиртосодержащей продукции, либо без таковой.</a:t>
            </a:r>
          </a:p>
          <a:p>
            <a:pPr marL="285750" lvl="0" indent="-285750" algn="just" defTabSz="947738">
              <a:buFontTx/>
              <a:buChar char="-"/>
            </a:pPr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по </a:t>
            </a:r>
            <a:r>
              <a:rPr lang="ru-RU" sz="1200" dirty="0"/>
              <a:t>статье 14.19 КоАП </a:t>
            </a:r>
            <a:r>
              <a:rPr lang="ru-RU" sz="1200" dirty="0" smtClean="0"/>
              <a:t>РФ  </a:t>
            </a:r>
            <a:r>
              <a:rPr lang="ru-RU" alt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Нарушение установленного </a:t>
            </a:r>
            <a:r>
              <a:rPr lang="ru-RU" altLang="ru-RU" sz="1200" dirty="0"/>
              <a:t>порядка</a:t>
            </a:r>
            <a:r>
              <a:rPr lang="ru-RU" alt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 учета этилового спирта, алкогольной и спиртосодержащей продукции при их производстве или обороте </a:t>
            </a:r>
            <a:r>
              <a:rPr lang="ru-RU" altLang="ru-RU" sz="1200" dirty="0"/>
              <a:t> </a:t>
            </a:r>
            <a:r>
              <a:rPr lang="ru-RU" sz="1200" dirty="0" smtClean="0"/>
              <a:t>- </a:t>
            </a:r>
            <a:r>
              <a:rPr lang="ru-RU" sz="1200" b="1" u="sng" dirty="0"/>
              <a:t>штраф </a:t>
            </a:r>
            <a:r>
              <a:rPr lang="ru-RU" sz="1200" b="1" u="sng" dirty="0" smtClean="0"/>
              <a:t>от 150 до </a:t>
            </a:r>
            <a:r>
              <a:rPr lang="ru-RU" sz="1200" b="1" u="sng" dirty="0"/>
              <a:t>200 тыс. рублей</a:t>
            </a:r>
            <a:r>
              <a:rPr lang="ru-RU" sz="1200" u="sng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ru-RU" sz="1200" u="sng" dirty="0"/>
          </a:p>
          <a:p>
            <a:r>
              <a:rPr lang="ru-RU" sz="1200" dirty="0"/>
              <a:t>Кроме того, организации розничной торговли за указанные правонарушения будут </a:t>
            </a:r>
            <a:r>
              <a:rPr lang="ru-RU" sz="1200" u="sng" dirty="0"/>
              <a:t>лишаться лицензи</a:t>
            </a:r>
            <a:r>
              <a:rPr lang="ru-RU" sz="1200" dirty="0"/>
              <a:t>й в судебном порядке.</a:t>
            </a:r>
          </a:p>
          <a:p>
            <a:endParaRPr lang="ru-RU" sz="1200" dirty="0"/>
          </a:p>
          <a:p>
            <a:r>
              <a:rPr lang="ru-RU" sz="1200" dirty="0"/>
              <a:t>При этом организации </a:t>
            </a:r>
            <a:r>
              <a:rPr lang="ru-RU" sz="1200" u="sng" dirty="0"/>
              <a:t>не освобождаются от ответственности </a:t>
            </a:r>
            <a:r>
              <a:rPr lang="ru-RU" sz="1200" dirty="0"/>
              <a:t>за не отражение данных в ЕГАИС о закупке алкогольной продукции в 2016 году на том основании, что действие лицензии на розничную продажу алкогольной продукции прекращено или предприятие прекратило свою деятельность.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2504" y="6444024"/>
            <a:ext cx="428525" cy="273844"/>
          </a:xfrm>
        </p:spPr>
        <p:txBody>
          <a:bodyPr/>
          <a:lstStyle/>
          <a:p>
            <a:pPr algn="l"/>
            <a:fld id="{B19B0651-EE4F-4900-A07F-96A6BFA9D0F0}" type="slidenum">
              <a:rPr lang="ru-RU" sz="1350" b="1">
                <a:solidFill>
                  <a:srgbClr val="721A1D"/>
                </a:solidFill>
              </a:rPr>
              <a:pPr algn="l"/>
              <a:t>69</a:t>
            </a:fld>
            <a:endParaRPr lang="ru-RU" sz="135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26191" y="6255906"/>
            <a:ext cx="8683722" cy="476249"/>
            <a:chOff x="6" y="3920"/>
            <a:chExt cx="5759" cy="40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 b="1" dirty="0">
                  <a:solidFill>
                    <a:srgbClr val="FEFFFF"/>
                  </a:solidFill>
                  <a:latin typeface="Calibri" panose="020F0502020204030204" pitchFamily="34" charset="0"/>
                </a:rPr>
                <a:t>EGAIS</a:t>
              </a:r>
              <a:r>
                <a:rPr lang="en-US" altLang="ru-RU" sz="1200" b="1" dirty="0">
                  <a:solidFill>
                    <a:srgbClr val="FEFFFF"/>
                  </a:solidFill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 b="1">
                  <a:solidFill>
                    <a:srgbClr val="FEFFFF"/>
                  </a:solidFill>
                  <a:latin typeface="Calibri" panose="020F0502020204030204" pitchFamily="34" charset="0"/>
                </a:rPr>
                <a:t>.</a:t>
              </a:r>
              <a:endParaRPr lang="ru-RU" altLang="ru-RU" sz="1350"/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1350" dirty="0"/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" y="112513"/>
            <a:ext cx="1110344" cy="7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1" y="1916832"/>
            <a:ext cx="4536505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ЕГАИС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Единая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автоматизированная информационная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учета объема производства и оборота этилового спирта, алкогольной и спиртсодержащей продукции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 предназначена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осуществления государственного контроля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объемом производства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оборота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алкогольной продукции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АП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территории РФ.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1685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Что такое ЕГАИС?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354898" cy="3284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7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007833" cy="634999"/>
            <a:chOff x="6" y="3920"/>
            <a:chExt cx="5759" cy="40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552" y="2433082"/>
            <a:ext cx="7777162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latin typeface="+mj-lt"/>
                <a:cs typeface="Arial" panose="020B0604020202020204" pitchFamily="34" charset="0"/>
              </a:rPr>
              <a:t>9. Техническая поддержка</a:t>
            </a:r>
            <a:endParaRPr lang="ru-RU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70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egas-studio.net/img/1378987327_186465231ad3f87d7f5.7031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00" y="3212976"/>
            <a:ext cx="3096344" cy="26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71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236" y="1065437"/>
            <a:ext cx="85490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Техническая поддержка программных средств ЕГАИС оказывается </a:t>
            </a:r>
            <a:r>
              <a:rPr lang="ru-RU" sz="1400" dirty="0" err="1">
                <a:solidFill>
                  <a:srgbClr val="000000"/>
                </a:solidFill>
              </a:rPr>
              <a:t>Росалкогольрегулированием</a:t>
            </a:r>
            <a:r>
              <a:rPr lang="ru-RU" sz="1400" dirty="0">
                <a:solidFill>
                  <a:srgbClr val="000000"/>
                </a:solidFill>
              </a:rPr>
              <a:t> на безвозмездной основе. 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/>
              <a:t>К пользователям системы , которым доступна техническая поддержка , относятся: </a:t>
            </a:r>
            <a:br>
              <a:rPr lang="ru-RU" sz="1400" dirty="0"/>
            </a:b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Предприятия и организации рынка алкогольной продукции.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Уполномоченные органы исполнительной власти субъектов РФ.</a:t>
            </a:r>
          </a:p>
          <a:p>
            <a:r>
              <a:rPr lang="ru-RU" sz="1400" dirty="0">
                <a:solidFill>
                  <a:srgbClr val="000000"/>
                </a:solidFill>
              </a:rPr>
              <a:t/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Программное </a:t>
            </a:r>
            <a:r>
              <a:rPr lang="ru-RU" sz="1400" dirty="0">
                <a:solidFill>
                  <a:srgbClr val="000000"/>
                </a:solidFill>
              </a:rPr>
              <a:t>обеспечение, необходимое для работы с ЕГАИС ( оптовое и розничное звено ), пользователи системы могут бесплатно загрузить из личного кабинета на портале </a:t>
            </a:r>
            <a:r>
              <a:rPr lang="ru-RU" sz="1400" u="sng" dirty="0">
                <a:solidFill>
                  <a:schemeClr val="accent1"/>
                </a:solidFill>
              </a:rPr>
              <a:t>http://egais.ru/ </a:t>
            </a:r>
            <a:r>
              <a:rPr lang="ru-RU" sz="1400" dirty="0" smtClean="0">
                <a:solidFill>
                  <a:srgbClr val="000000"/>
                </a:solidFill>
              </a:rPr>
              <a:t>. 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Порядок </a:t>
            </a:r>
            <a:r>
              <a:rPr lang="ru-RU" sz="1400" dirty="0">
                <a:solidFill>
                  <a:srgbClr val="000000"/>
                </a:solidFill>
              </a:rPr>
              <a:t>установки для производителей этилового спирта, алкогольной и спиртосодержащей продукции и для производителей пива, пивных напитков, сидра, </a:t>
            </a:r>
            <a:r>
              <a:rPr lang="ru-RU" sz="1400" dirty="0" err="1">
                <a:solidFill>
                  <a:srgbClr val="000000"/>
                </a:solidFill>
              </a:rPr>
              <a:t>пуаре</a:t>
            </a:r>
            <a:r>
              <a:rPr lang="ru-RU" sz="1400" dirty="0">
                <a:solidFill>
                  <a:srgbClr val="000000"/>
                </a:solidFill>
              </a:rPr>
              <a:t> и медовухи указан </a:t>
            </a:r>
            <a:r>
              <a:rPr lang="ru-RU" sz="1400" dirty="0" smtClean="0">
                <a:solidFill>
                  <a:srgbClr val="000000"/>
                </a:solidFill>
              </a:rPr>
              <a:t>так же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на </a:t>
            </a:r>
            <a:r>
              <a:rPr lang="ru-RU" sz="1400" dirty="0">
                <a:solidFill>
                  <a:srgbClr val="000000"/>
                </a:solidFill>
              </a:rPr>
              <a:t>портале </a:t>
            </a:r>
            <a:r>
              <a:rPr lang="ru-RU" sz="1400" u="sng" dirty="0">
                <a:solidFill>
                  <a:schemeClr val="accent1"/>
                </a:solidFill>
              </a:rPr>
              <a:t>http://egais.ru/ </a:t>
            </a:r>
            <a:r>
              <a:rPr lang="ru-RU" sz="1400" dirty="0" smtClean="0">
                <a:solidFill>
                  <a:srgbClr val="000000"/>
                </a:solidFill>
              </a:rPr>
              <a:t>,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Для установки ПО не требуется привлечения сторонних организаций.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</a:rPr>
              <a:t>Для снижения нагрузки на ведомственный </a:t>
            </a:r>
            <a:r>
              <a:rPr lang="ru-RU" sz="1400" dirty="0" err="1">
                <a:solidFill>
                  <a:srgbClr val="000000"/>
                </a:solidFill>
              </a:rPr>
              <a:t>call</a:t>
            </a:r>
            <a:r>
              <a:rPr lang="ru-RU" sz="1400" dirty="0">
                <a:solidFill>
                  <a:srgbClr val="000000"/>
                </a:solidFill>
              </a:rPr>
              <a:t>-центр обращения 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400" dirty="0">
                <a:solidFill>
                  <a:srgbClr val="000000"/>
                </a:solidFill>
              </a:rPr>
              <a:t>службу поддержки рекомендуется отправлять через раздел 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«</a:t>
            </a:r>
            <a:r>
              <a:rPr lang="ru-RU" sz="1400" dirty="0">
                <a:solidFill>
                  <a:srgbClr val="000000"/>
                </a:solidFill>
              </a:rPr>
              <a:t>Линия поддержки» Личного кабинета на портале </a:t>
            </a:r>
            <a:r>
              <a:rPr lang="ru-RU" sz="1400" dirty="0" smtClean="0">
                <a:solidFill>
                  <a:srgbClr val="000000"/>
                </a:solidFill>
              </a:rPr>
              <a:t>ФСРАР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(https</a:t>
            </a:r>
            <a:r>
              <a:rPr lang="ru-RU" sz="1400" dirty="0">
                <a:solidFill>
                  <a:srgbClr val="000000"/>
                </a:solidFill>
              </a:rPr>
              <a:t>://service.fsrar.ru/).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</a:rPr>
              <a:t>Техническая поддержка оказывается только по программным средствам, 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соответствующим </a:t>
            </a:r>
            <a:r>
              <a:rPr lang="ru-RU" sz="1400" dirty="0">
                <a:solidFill>
                  <a:srgbClr val="000000"/>
                </a:solidFill>
              </a:rPr>
              <a:t>требованиям, которые опубликованы на портале ЕГАИС 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(</a:t>
            </a:r>
            <a:r>
              <a:rPr lang="ru-RU" sz="1400" dirty="0">
                <a:solidFill>
                  <a:srgbClr val="000000"/>
                </a:solidFill>
              </a:rPr>
              <a:t>http://egais.ru/connect).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54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egas-studio.net/img/1378987327_186465231ad3f87d7f5.7031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00" y="3212976"/>
            <a:ext cx="3096344" cy="26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72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1" name="Рисунок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556" y="1029607"/>
            <a:ext cx="80294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Служба технической поддержки отвечает на вопросы, связанные с возможными ошибками и особенностями эксплуатации программных средств ЕГАИС.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</a:rPr>
              <a:t>При создании обращения необходимо: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</a:rPr>
              <a:t>заполнить поле «КПП»(для индивидуальных предпринимателей не требуется);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 выбрать категорию обращения;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 указать тему запроса и подробно описать имеющуюся проблему;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 приложить скриншот ошибки, если проблема связана с ошибкой программного обеспечения.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Каждому обращению присваивается регистрационный номер, который поможет отслеживать прогресс исполнения заявки (через личный кабинет или сообщения на электронной почте).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</a:rPr>
              <a:t>Категории вопросов которые находятся вне сферы компетенции службы 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технической </a:t>
            </a:r>
            <a:r>
              <a:rPr lang="ru-RU" sz="1400" dirty="0">
                <a:solidFill>
                  <a:srgbClr val="000000"/>
                </a:solidFill>
              </a:rPr>
              <a:t>поддержки :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1. </a:t>
            </a:r>
            <a:r>
              <a:rPr lang="ru-RU" sz="1400" dirty="0" smtClean="0">
                <a:solidFill>
                  <a:srgbClr val="000000"/>
                </a:solidFill>
              </a:rPr>
              <a:t>Законодательство</a:t>
            </a:r>
            <a:r>
              <a:rPr lang="ru-RU" sz="1400" dirty="0">
                <a:solidFill>
                  <a:srgbClr val="000000"/>
                </a:solidFill>
              </a:rPr>
              <a:t>, нормативная база, правоприменительная практика.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2. Вопросы </a:t>
            </a:r>
            <a:r>
              <a:rPr lang="ru-RU" sz="1400" dirty="0">
                <a:solidFill>
                  <a:srgbClr val="000000"/>
                </a:solidFill>
              </a:rPr>
              <a:t>методологического характера.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3. Вопросы </a:t>
            </a:r>
            <a:r>
              <a:rPr lang="ru-RU" sz="1400" dirty="0">
                <a:solidFill>
                  <a:srgbClr val="000000"/>
                </a:solidFill>
              </a:rPr>
              <a:t>функционирования IT инфраструктуры и </a:t>
            </a:r>
            <a:r>
              <a:rPr lang="ru-RU" sz="1400" dirty="0" smtClean="0">
                <a:solidFill>
                  <a:srgbClr val="000000"/>
                </a:solidFill>
              </a:rPr>
              <a:t>информационных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системе предприятий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Обязательной дополнительной технической поддержки программных средств 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ЕГАИС </a:t>
            </a:r>
            <a:r>
              <a:rPr lang="ru-RU" sz="1400" dirty="0">
                <a:solidFill>
                  <a:srgbClr val="000000"/>
                </a:solidFill>
              </a:rPr>
              <a:t>на коммерческой основе не требуется.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09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4213" y="1196975"/>
            <a:ext cx="8207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0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6174" y="891278"/>
            <a:ext cx="7572971" cy="37509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В калькуляторе использованы конкретные модели оборудования. 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При этом для работы в ЕГАИС может использоваться любое иное программное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и аппаратное обеспечение, соответствующее требованиям.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Приблизительный расчет стоимости решений </a:t>
            </a:r>
            <a:r>
              <a:rPr lang="ru-RU" altLang="ru-RU" sz="1400" dirty="0" smtClean="0">
                <a:solidFill>
                  <a:srgbClr val="333333"/>
                </a:solidFill>
                <a:latin typeface="+mn-lt"/>
              </a:rPr>
              <a:t>по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ctr"/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Программному обеспечению и оборудованию, необходимому для ЕГАИС можно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посмотреть на </a:t>
            </a:r>
          </a:p>
          <a:p>
            <a:pPr lvl="0" algn="ctr"/>
            <a:endParaRPr lang="ru-RU" altLang="ru-RU" sz="1400" b="1" dirty="0">
              <a:solidFill>
                <a:srgbClr val="333333"/>
              </a:solidFill>
              <a:latin typeface="+mn-lt"/>
            </a:endParaRPr>
          </a:p>
          <a:p>
            <a:pPr lvl="0" algn="ctr"/>
            <a:r>
              <a:rPr lang="en-US" altLang="ru-RU" sz="1400" b="1" dirty="0" smtClean="0">
                <a:solidFill>
                  <a:srgbClr val="333333"/>
                </a:solidFill>
                <a:latin typeface="+mn-lt"/>
              </a:rPr>
              <a:t>http</a:t>
            </a:r>
            <a:r>
              <a:rPr lang="en-US" altLang="ru-RU" sz="1400" b="1" dirty="0">
                <a:solidFill>
                  <a:srgbClr val="333333"/>
                </a:solidFill>
                <a:latin typeface="+mn-lt"/>
              </a:rPr>
              <a:t>://egais2016.ru/calcsolution</a:t>
            </a:r>
            <a:r>
              <a:rPr lang="en-US" altLang="ru-RU" sz="1400" b="1" dirty="0" smtClean="0">
                <a:solidFill>
                  <a:srgbClr val="333333"/>
                </a:solidFill>
                <a:latin typeface="+mn-lt"/>
              </a:rPr>
              <a:t>/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 </a:t>
            </a:r>
            <a:r>
              <a:rPr kumimoji="0" lang="ru-RU" altLang="ru-RU" sz="8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                                        </a:t>
            </a:r>
          </a:p>
        </p:txBody>
      </p:sp>
      <p:pic>
        <p:nvPicPr>
          <p:cNvPr id="4098" name="Picture 2" descr="http://egais2016.ru/images/soft/AvtomatizirovanSelec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64" y="3527858"/>
            <a:ext cx="849966" cy="8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egais2016.ru/images/soft/NeAvtomatizirovanNotSelec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89" y="3523749"/>
            <a:ext cx="858183" cy="8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5074" y="548565"/>
            <a:ext cx="235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A53427"/>
                </a:solidFill>
              </a:rPr>
              <a:t>Калькулятор решений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9647" y="4598126"/>
            <a:ext cx="2277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Open Sans"/>
              </a:rPr>
              <a:t>Я уже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Open Sans"/>
              </a:rPr>
              <a:t>автоматизирован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25802"/>
              </p:ext>
            </p:extLst>
          </p:nvPr>
        </p:nvGraphicFramePr>
        <p:xfrm>
          <a:off x="4689739" y="4563474"/>
          <a:ext cx="2734515" cy="640080"/>
        </p:xfrm>
        <a:graphic>
          <a:graphicData uri="http://schemas.openxmlformats.org/drawingml/2006/table">
            <a:tbl>
              <a:tblPr/>
              <a:tblGrid>
                <a:gridCol w="273451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Open Sans"/>
                        </a:rPr>
                        <a:t>Я еще</a:t>
                      </a:r>
                      <a:br>
                        <a:rPr lang="ru-RU" dirty="0">
                          <a:effectLst/>
                          <a:latin typeface="Open Sans"/>
                        </a:rPr>
                      </a:br>
                      <a:r>
                        <a:rPr lang="ru-RU" dirty="0">
                          <a:effectLst/>
                          <a:latin typeface="Open Sans"/>
                        </a:rPr>
                        <a:t>не автоматизирован</a:t>
                      </a:r>
                    </a:p>
                  </a:txBody>
                  <a:tcPr marL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93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721A1D"/>
                </a:solidFill>
              </a:rPr>
              <a:t>73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4213" y="1196975"/>
            <a:ext cx="8207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0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7370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Более подробную информацию можно получить на сайте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</a:t>
            </a:r>
            <a:r>
              <a:rPr lang="en-US" sz="3200" dirty="0" smtClean="0">
                <a:solidFill>
                  <a:srgbClr val="FF0000"/>
                </a:solidFill>
              </a:rPr>
              <a:t>http</a:t>
            </a:r>
            <a:r>
              <a:rPr lang="en-US" sz="3200" dirty="0">
                <a:solidFill>
                  <a:srgbClr val="FF0000"/>
                </a:solidFill>
              </a:rPr>
              <a:t>://egais2016.ru/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qrcoder.ru/code/?http%3A%2F%2Fegais2016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0390"/>
            <a:ext cx="3384376" cy="30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79712" y="5229200"/>
            <a:ext cx="5621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alibri" pitchFamily="34" charset="0"/>
                <a:cs typeface="Calibri" pitchFamily="34" charset="0"/>
              </a:rPr>
              <a:t>Благодарю за внимание!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dministation.astrgorod.ru/sites/default/files/users/user26/250-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0" y="1535881"/>
            <a:ext cx="3046467" cy="34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5704" y="175195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cs typeface="Arial" panose="020B0604020202020204" pitchFamily="34" charset="0"/>
              </a:rPr>
              <a:t>Предпосылки создания ЕГАИС – </a:t>
            </a:r>
          </a:p>
          <a:p>
            <a:pPr algn="ctr"/>
            <a:r>
              <a:rPr lang="ru-RU" sz="2400" b="1" dirty="0">
                <a:solidFill>
                  <a:srgbClr val="C82031"/>
                </a:solidFill>
                <a:cs typeface="Arial" panose="020B0604020202020204" pitchFamily="34" charset="0"/>
              </a:rPr>
              <a:t>недополучение государством акцизов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35881"/>
            <a:ext cx="61206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76213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Недобросовестные предприниматели предлагают потребителям «дешевый» контрафактный алкоголь, с которого не платятся налоги.</a:t>
            </a:r>
          </a:p>
          <a:p>
            <a:pPr marL="354013"/>
            <a:endParaRPr lang="ru-RU" sz="1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54013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Пример: прибыль от незаконной продажи водки в 2014г. </a:t>
            </a:r>
          </a:p>
          <a:p>
            <a:pPr marL="354013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составила 38 млрд. руб., а в 2015г. - в размере 45 млрд. руб.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Фальсификаторы избирают разные способы ухода от акциза: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поддельные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марки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дубликаты» настоящих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марок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марки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незаконно выведенные из оборота под видом утраченных или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испорченных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повторное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промаркированной потребительской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тары.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  <p:grpSp>
        <p:nvGrpSpPr>
          <p:cNvPr id="352" name="Group 4"/>
          <p:cNvGrpSpPr>
            <a:grpSpLocks noChangeAspect="1"/>
          </p:cNvGrpSpPr>
          <p:nvPr/>
        </p:nvGrpSpPr>
        <p:grpSpPr bwMode="auto">
          <a:xfrm>
            <a:off x="36776" y="6116974"/>
            <a:ext cx="9142413" cy="634999"/>
            <a:chOff x="6" y="3920"/>
            <a:chExt cx="5759" cy="400"/>
          </a:xfrm>
        </p:grpSpPr>
        <p:sp>
          <p:nvSpPr>
            <p:cNvPr id="3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5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5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57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431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10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5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5809" y="6299536"/>
            <a:ext cx="571367" cy="36512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721A1D"/>
                </a:solidFill>
              </a:rPr>
              <a:t>8</a:t>
            </a:r>
            <a:endParaRPr lang="ru-RU" sz="1800" b="1" dirty="0">
              <a:solidFill>
                <a:srgbClr val="721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10" y="1550504"/>
            <a:ext cx="6201461" cy="46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375" y="1340768"/>
            <a:ext cx="38415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начальном этапе в ЕГАИС  фиксировалась информация только от производителей и импортеров АП, а также их обособленных подразделений.</a:t>
            </a: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Ввиду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отсутствия 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ЕГАИС 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данных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последующей продаже АП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оптово-розничном звене было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 возможно отследить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легальность АП для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конечного потребителя.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Контрабандная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АП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могла появиться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любом участке цепочки поставок оптово-розничного звена.</a:t>
            </a:r>
          </a:p>
          <a:p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375" y="4725144"/>
            <a:ext cx="2792695" cy="1169551"/>
          </a:xfrm>
          <a:prstGeom prst="rect">
            <a:avLst/>
          </a:prstGeom>
          <a:ln w="28575">
            <a:solidFill>
              <a:srgbClr val="D60F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подключении к ЕГАИС всех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участников рынка можно  контролировать всю цепочку движения АП от производителя до конечного потребителя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1685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Система ЕГАИС на сегодняшний день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173858" y="5369869"/>
            <a:ext cx="250476" cy="0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504" y="6237312"/>
            <a:ext cx="571367" cy="365125"/>
          </a:xfrm>
        </p:spPr>
        <p:txBody>
          <a:bodyPr/>
          <a:lstStyle/>
          <a:p>
            <a:pPr algn="l"/>
            <a:fld id="{B19B0651-EE4F-4900-A07F-96A6BFA9D0F0}" type="slidenum">
              <a:rPr lang="ru-RU" sz="1800" b="1" smtClean="0">
                <a:solidFill>
                  <a:srgbClr val="721A1D"/>
                </a:solidFill>
              </a:rPr>
              <a:pPr algn="l"/>
              <a:t>9</a:t>
            </a:fld>
            <a:endParaRPr lang="ru-RU" sz="1800" b="1" dirty="0">
              <a:solidFill>
                <a:srgbClr val="721A1D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0" y="6178392"/>
            <a:ext cx="9142413" cy="634999"/>
            <a:chOff x="6" y="3920"/>
            <a:chExt cx="5759" cy="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3925"/>
              <a:ext cx="575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3920"/>
              <a:ext cx="454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" y="3935"/>
              <a:ext cx="4478" cy="85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32" y="3941"/>
              <a:ext cx="4478" cy="81"/>
            </a:xfrm>
            <a:prstGeom prst="rect">
              <a:avLst/>
            </a:prstGeom>
            <a:noFill/>
            <a:ln w="7938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077"/>
              <a:ext cx="463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1166" y="4093"/>
              <a:ext cx="46" cy="168"/>
            </a:xfrm>
            <a:prstGeom prst="rect">
              <a:avLst/>
            </a:prstGeom>
            <a:solidFill>
              <a:srgbClr val="9AA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3"/>
            <p:cNvSpPr>
              <a:spLocks noChangeArrowheads="1"/>
            </p:cNvSpPr>
            <p:nvPr/>
          </p:nvSpPr>
          <p:spPr bwMode="auto">
            <a:xfrm>
              <a:off x="1212" y="4093"/>
              <a:ext cx="52" cy="168"/>
            </a:xfrm>
            <a:prstGeom prst="rect">
              <a:avLst/>
            </a:prstGeom>
            <a:solidFill>
              <a:srgbClr val="99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44"/>
            <p:cNvSpPr>
              <a:spLocks noChangeArrowheads="1"/>
            </p:cNvSpPr>
            <p:nvPr/>
          </p:nvSpPr>
          <p:spPr bwMode="auto">
            <a:xfrm>
              <a:off x="1264" y="4093"/>
              <a:ext cx="36" cy="168"/>
            </a:xfrm>
            <a:prstGeom prst="rect">
              <a:avLst/>
            </a:prstGeom>
            <a:solidFill>
              <a:srgbClr val="97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1300" y="4093"/>
              <a:ext cx="35" cy="168"/>
            </a:xfrm>
            <a:prstGeom prst="rect">
              <a:avLst/>
            </a:prstGeom>
            <a:solidFill>
              <a:srgbClr val="96A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1335" y="4093"/>
              <a:ext cx="52" cy="168"/>
            </a:xfrm>
            <a:prstGeom prst="rect">
              <a:avLst/>
            </a:prstGeom>
            <a:solidFill>
              <a:srgbClr val="95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1387" y="4093"/>
              <a:ext cx="56" cy="168"/>
            </a:xfrm>
            <a:prstGeom prst="rect">
              <a:avLst/>
            </a:prstGeom>
            <a:solidFill>
              <a:srgbClr val="94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1443" y="4093"/>
              <a:ext cx="52" cy="168"/>
            </a:xfrm>
            <a:prstGeom prst="rect">
              <a:avLst/>
            </a:prstGeom>
            <a:solidFill>
              <a:srgbClr val="92A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1495" y="4093"/>
              <a:ext cx="56" cy="168"/>
            </a:xfrm>
            <a:prstGeom prst="rect">
              <a:avLst/>
            </a:prstGeom>
            <a:solidFill>
              <a:srgbClr val="91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1551" y="4093"/>
              <a:ext cx="51" cy="168"/>
            </a:xfrm>
            <a:prstGeom prst="rect">
              <a:avLst/>
            </a:prstGeom>
            <a:solidFill>
              <a:srgbClr val="90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51"/>
            <p:cNvSpPr>
              <a:spLocks noChangeArrowheads="1"/>
            </p:cNvSpPr>
            <p:nvPr/>
          </p:nvSpPr>
          <p:spPr bwMode="auto">
            <a:xfrm>
              <a:off x="1602" y="4093"/>
              <a:ext cx="36" cy="168"/>
            </a:xfrm>
            <a:prstGeom prst="rect">
              <a:avLst/>
            </a:prstGeom>
            <a:solidFill>
              <a:srgbClr val="8E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52"/>
            <p:cNvSpPr>
              <a:spLocks noChangeArrowheads="1"/>
            </p:cNvSpPr>
            <p:nvPr/>
          </p:nvSpPr>
          <p:spPr bwMode="auto">
            <a:xfrm>
              <a:off x="1638" y="4093"/>
              <a:ext cx="52" cy="168"/>
            </a:xfrm>
            <a:prstGeom prst="rect">
              <a:avLst/>
            </a:prstGeom>
            <a:solidFill>
              <a:srgbClr val="8D9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53"/>
            <p:cNvSpPr>
              <a:spLocks noChangeArrowheads="1"/>
            </p:cNvSpPr>
            <p:nvPr/>
          </p:nvSpPr>
          <p:spPr bwMode="auto">
            <a:xfrm>
              <a:off x="1690" y="4093"/>
              <a:ext cx="56" cy="168"/>
            </a:xfrm>
            <a:prstGeom prst="rect">
              <a:avLst/>
            </a:prstGeom>
            <a:solidFill>
              <a:srgbClr val="8C9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1746" y="4093"/>
              <a:ext cx="51" cy="168"/>
            </a:xfrm>
            <a:prstGeom prst="rect">
              <a:avLst/>
            </a:prstGeom>
            <a:solidFill>
              <a:srgbClr val="8B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55"/>
            <p:cNvSpPr>
              <a:spLocks noChangeArrowheads="1"/>
            </p:cNvSpPr>
            <p:nvPr/>
          </p:nvSpPr>
          <p:spPr bwMode="auto">
            <a:xfrm>
              <a:off x="1797" y="4093"/>
              <a:ext cx="36" cy="168"/>
            </a:xfrm>
            <a:prstGeom prst="rect">
              <a:avLst/>
            </a:prstGeom>
            <a:solidFill>
              <a:srgbClr val="89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56"/>
            <p:cNvSpPr>
              <a:spLocks noChangeArrowheads="1"/>
            </p:cNvSpPr>
            <p:nvPr/>
          </p:nvSpPr>
          <p:spPr bwMode="auto">
            <a:xfrm>
              <a:off x="1833" y="4093"/>
              <a:ext cx="57" cy="168"/>
            </a:xfrm>
            <a:prstGeom prst="rect">
              <a:avLst/>
            </a:prstGeom>
            <a:solidFill>
              <a:srgbClr val="889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1890" y="4093"/>
              <a:ext cx="51" cy="168"/>
            </a:xfrm>
            <a:prstGeom prst="rect">
              <a:avLst/>
            </a:prstGeom>
            <a:solidFill>
              <a:srgbClr val="87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1941" y="4093"/>
              <a:ext cx="36" cy="168"/>
            </a:xfrm>
            <a:prstGeom prst="rect">
              <a:avLst/>
            </a:prstGeom>
            <a:solidFill>
              <a:srgbClr val="859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1977" y="4093"/>
              <a:ext cx="51" cy="168"/>
            </a:xfrm>
            <a:prstGeom prst="rect">
              <a:avLst/>
            </a:prstGeom>
            <a:solidFill>
              <a:srgbClr val="84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028" y="4093"/>
              <a:ext cx="57" cy="168"/>
            </a:xfrm>
            <a:prstGeom prst="rect">
              <a:avLst/>
            </a:prstGeom>
            <a:solidFill>
              <a:srgbClr val="838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61"/>
            <p:cNvSpPr>
              <a:spLocks noChangeArrowheads="1"/>
            </p:cNvSpPr>
            <p:nvPr/>
          </p:nvSpPr>
          <p:spPr bwMode="auto">
            <a:xfrm>
              <a:off x="2085" y="4093"/>
              <a:ext cx="51" cy="168"/>
            </a:xfrm>
            <a:prstGeom prst="rect">
              <a:avLst/>
            </a:prstGeom>
            <a:solidFill>
              <a:srgbClr val="82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2"/>
            <p:cNvSpPr>
              <a:spLocks noChangeArrowheads="1"/>
            </p:cNvSpPr>
            <p:nvPr/>
          </p:nvSpPr>
          <p:spPr bwMode="auto">
            <a:xfrm>
              <a:off x="2136" y="4093"/>
              <a:ext cx="57" cy="168"/>
            </a:xfrm>
            <a:prstGeom prst="rect">
              <a:avLst/>
            </a:prstGeom>
            <a:solidFill>
              <a:srgbClr val="808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63"/>
            <p:cNvSpPr>
              <a:spLocks noChangeArrowheads="1"/>
            </p:cNvSpPr>
            <p:nvPr/>
          </p:nvSpPr>
          <p:spPr bwMode="auto">
            <a:xfrm>
              <a:off x="2193" y="4093"/>
              <a:ext cx="30" cy="168"/>
            </a:xfrm>
            <a:prstGeom prst="rect">
              <a:avLst/>
            </a:prstGeom>
            <a:solidFill>
              <a:srgbClr val="7F8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64"/>
            <p:cNvSpPr>
              <a:spLocks noChangeArrowheads="1"/>
            </p:cNvSpPr>
            <p:nvPr/>
          </p:nvSpPr>
          <p:spPr bwMode="auto">
            <a:xfrm>
              <a:off x="2223" y="4093"/>
              <a:ext cx="36" cy="168"/>
            </a:xfrm>
            <a:prstGeom prst="rect">
              <a:avLst/>
            </a:prstGeom>
            <a:solidFill>
              <a:srgbClr val="7E8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65"/>
            <p:cNvSpPr>
              <a:spLocks noChangeArrowheads="1"/>
            </p:cNvSpPr>
            <p:nvPr/>
          </p:nvSpPr>
          <p:spPr bwMode="auto">
            <a:xfrm>
              <a:off x="2259" y="4093"/>
              <a:ext cx="57" cy="168"/>
            </a:xfrm>
            <a:prstGeom prst="rect">
              <a:avLst/>
            </a:prstGeom>
            <a:solidFill>
              <a:srgbClr val="7D8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2316" y="4093"/>
              <a:ext cx="51" cy="168"/>
            </a:xfrm>
            <a:prstGeom prst="rect">
              <a:avLst/>
            </a:prstGeom>
            <a:solidFill>
              <a:srgbClr val="7C8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67"/>
            <p:cNvSpPr>
              <a:spLocks noChangeArrowheads="1"/>
            </p:cNvSpPr>
            <p:nvPr/>
          </p:nvSpPr>
          <p:spPr bwMode="auto">
            <a:xfrm>
              <a:off x="2367" y="4093"/>
              <a:ext cx="57" cy="168"/>
            </a:xfrm>
            <a:prstGeom prst="rect">
              <a:avLst/>
            </a:prstGeom>
            <a:solidFill>
              <a:srgbClr val="7A8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68"/>
            <p:cNvSpPr>
              <a:spLocks noChangeArrowheads="1"/>
            </p:cNvSpPr>
            <p:nvPr/>
          </p:nvSpPr>
          <p:spPr bwMode="auto">
            <a:xfrm>
              <a:off x="2424" y="4093"/>
              <a:ext cx="51" cy="168"/>
            </a:xfrm>
            <a:prstGeom prst="rect">
              <a:avLst/>
            </a:prstGeom>
            <a:solidFill>
              <a:srgbClr val="79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69"/>
            <p:cNvSpPr>
              <a:spLocks noChangeArrowheads="1"/>
            </p:cNvSpPr>
            <p:nvPr/>
          </p:nvSpPr>
          <p:spPr bwMode="auto">
            <a:xfrm>
              <a:off x="2475" y="4093"/>
              <a:ext cx="51" cy="168"/>
            </a:xfrm>
            <a:prstGeom prst="rect">
              <a:avLst/>
            </a:prstGeom>
            <a:solidFill>
              <a:srgbClr val="777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2526" y="4093"/>
              <a:ext cx="36" cy="168"/>
            </a:xfrm>
            <a:prstGeom prst="rect">
              <a:avLst/>
            </a:prstGeom>
            <a:solidFill>
              <a:srgbClr val="76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2562" y="4093"/>
              <a:ext cx="57" cy="168"/>
            </a:xfrm>
            <a:prstGeom prst="rect">
              <a:avLst/>
            </a:prstGeom>
            <a:solidFill>
              <a:srgbClr val="75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2619" y="4093"/>
              <a:ext cx="36" cy="168"/>
            </a:xfrm>
            <a:prstGeom prst="rect">
              <a:avLst/>
            </a:prstGeom>
            <a:solidFill>
              <a:srgbClr val="74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2655" y="4093"/>
              <a:ext cx="36" cy="168"/>
            </a:xfrm>
            <a:prstGeom prst="rect">
              <a:avLst/>
            </a:prstGeom>
            <a:solidFill>
              <a:srgbClr val="73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4"/>
            <p:cNvSpPr>
              <a:spLocks noChangeArrowheads="1"/>
            </p:cNvSpPr>
            <p:nvPr/>
          </p:nvSpPr>
          <p:spPr bwMode="auto">
            <a:xfrm>
              <a:off x="2691" y="4093"/>
              <a:ext cx="51" cy="16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75"/>
            <p:cNvSpPr>
              <a:spLocks noChangeArrowheads="1"/>
            </p:cNvSpPr>
            <p:nvPr/>
          </p:nvSpPr>
          <p:spPr bwMode="auto">
            <a:xfrm>
              <a:off x="2742" y="4093"/>
              <a:ext cx="36" cy="168"/>
            </a:xfrm>
            <a:prstGeom prst="rect">
              <a:avLst/>
            </a:prstGeom>
            <a:solidFill>
              <a:srgbClr val="70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76"/>
            <p:cNvSpPr>
              <a:spLocks noChangeArrowheads="1"/>
            </p:cNvSpPr>
            <p:nvPr/>
          </p:nvSpPr>
          <p:spPr bwMode="auto">
            <a:xfrm>
              <a:off x="2778" y="4093"/>
              <a:ext cx="51" cy="168"/>
            </a:xfrm>
            <a:prstGeom prst="rect">
              <a:avLst/>
            </a:prstGeom>
            <a:solidFill>
              <a:srgbClr val="6F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7"/>
            <p:cNvSpPr>
              <a:spLocks noChangeArrowheads="1"/>
            </p:cNvSpPr>
            <p:nvPr/>
          </p:nvSpPr>
          <p:spPr bwMode="auto">
            <a:xfrm>
              <a:off x="2829" y="4093"/>
              <a:ext cx="57" cy="168"/>
            </a:xfrm>
            <a:prstGeom prst="rect">
              <a:avLst/>
            </a:prstGeom>
            <a:solidFill>
              <a:srgbClr val="6E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2886" y="4093"/>
              <a:ext cx="51" cy="168"/>
            </a:xfrm>
            <a:prstGeom prst="rect">
              <a:avLst/>
            </a:prstGeom>
            <a:solidFill>
              <a:srgbClr val="6C7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79"/>
            <p:cNvSpPr>
              <a:spLocks noChangeArrowheads="1"/>
            </p:cNvSpPr>
            <p:nvPr/>
          </p:nvSpPr>
          <p:spPr bwMode="auto">
            <a:xfrm>
              <a:off x="2937" y="4093"/>
              <a:ext cx="56" cy="168"/>
            </a:xfrm>
            <a:prstGeom prst="rect">
              <a:avLst/>
            </a:prstGeom>
            <a:solidFill>
              <a:srgbClr val="6B6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2993" y="4093"/>
              <a:ext cx="36" cy="168"/>
            </a:xfrm>
            <a:prstGeom prst="rect">
              <a:avLst/>
            </a:prstGeom>
            <a:solidFill>
              <a:srgbClr val="6A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3029" y="4093"/>
              <a:ext cx="36" cy="168"/>
            </a:xfrm>
            <a:prstGeom prst="rect">
              <a:avLst/>
            </a:prstGeom>
            <a:solidFill>
              <a:srgbClr val="69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82"/>
            <p:cNvSpPr>
              <a:spLocks noChangeArrowheads="1"/>
            </p:cNvSpPr>
            <p:nvPr/>
          </p:nvSpPr>
          <p:spPr bwMode="auto">
            <a:xfrm>
              <a:off x="3065" y="4093"/>
              <a:ext cx="52" cy="168"/>
            </a:xfrm>
            <a:prstGeom prst="rect">
              <a:avLst/>
            </a:prstGeom>
            <a:solidFill>
              <a:srgbClr val="6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83"/>
            <p:cNvSpPr>
              <a:spLocks noChangeArrowheads="1"/>
            </p:cNvSpPr>
            <p:nvPr/>
          </p:nvSpPr>
          <p:spPr bwMode="auto">
            <a:xfrm>
              <a:off x="3117" y="4093"/>
              <a:ext cx="51" cy="168"/>
            </a:xfrm>
            <a:prstGeom prst="rect">
              <a:avLst/>
            </a:prstGeom>
            <a:solidFill>
              <a:srgbClr val="66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3168" y="4093"/>
              <a:ext cx="56" cy="168"/>
            </a:xfrm>
            <a:prstGeom prst="rect">
              <a:avLst/>
            </a:prstGeom>
            <a:solidFill>
              <a:srgbClr val="656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85"/>
            <p:cNvSpPr>
              <a:spLocks noChangeArrowheads="1"/>
            </p:cNvSpPr>
            <p:nvPr/>
          </p:nvSpPr>
          <p:spPr bwMode="auto">
            <a:xfrm>
              <a:off x="3224" y="4093"/>
              <a:ext cx="52" cy="168"/>
            </a:xfrm>
            <a:prstGeom prst="rect">
              <a:avLst/>
            </a:prstGeom>
            <a:solidFill>
              <a:srgbClr val="64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86"/>
            <p:cNvSpPr>
              <a:spLocks noChangeArrowheads="1"/>
            </p:cNvSpPr>
            <p:nvPr/>
          </p:nvSpPr>
          <p:spPr bwMode="auto">
            <a:xfrm>
              <a:off x="3276" y="4093"/>
              <a:ext cx="56" cy="168"/>
            </a:xfrm>
            <a:prstGeom prst="rect">
              <a:avLst/>
            </a:prstGeom>
            <a:solidFill>
              <a:srgbClr val="626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87"/>
            <p:cNvSpPr>
              <a:spLocks noChangeArrowheads="1"/>
            </p:cNvSpPr>
            <p:nvPr/>
          </p:nvSpPr>
          <p:spPr bwMode="auto">
            <a:xfrm>
              <a:off x="3332" y="4093"/>
              <a:ext cx="36" cy="168"/>
            </a:xfrm>
            <a:prstGeom prst="rect">
              <a:avLst/>
            </a:prstGeom>
            <a:solidFill>
              <a:srgbClr val="61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88"/>
            <p:cNvSpPr>
              <a:spLocks noChangeArrowheads="1"/>
            </p:cNvSpPr>
            <p:nvPr/>
          </p:nvSpPr>
          <p:spPr bwMode="auto">
            <a:xfrm>
              <a:off x="3368" y="4093"/>
              <a:ext cx="31" cy="168"/>
            </a:xfrm>
            <a:prstGeom prst="rect">
              <a:avLst/>
            </a:prstGeom>
            <a:solidFill>
              <a:srgbClr val="60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3399" y="4093"/>
              <a:ext cx="56" cy="168"/>
            </a:xfrm>
            <a:prstGeom prst="rect">
              <a:avLst/>
            </a:prstGeom>
            <a:solidFill>
              <a:srgbClr val="5F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0"/>
            <p:cNvSpPr>
              <a:spLocks noChangeArrowheads="1"/>
            </p:cNvSpPr>
            <p:nvPr/>
          </p:nvSpPr>
          <p:spPr bwMode="auto">
            <a:xfrm>
              <a:off x="3455" y="4093"/>
              <a:ext cx="36" cy="168"/>
            </a:xfrm>
            <a:prstGeom prst="rect">
              <a:avLst/>
            </a:prstGeom>
            <a:solidFill>
              <a:srgbClr val="5D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91"/>
            <p:cNvSpPr>
              <a:spLocks noChangeArrowheads="1"/>
            </p:cNvSpPr>
            <p:nvPr/>
          </p:nvSpPr>
          <p:spPr bwMode="auto">
            <a:xfrm>
              <a:off x="3491" y="4093"/>
              <a:ext cx="52" cy="168"/>
            </a:xfrm>
            <a:prstGeom prst="rect">
              <a:avLst/>
            </a:prstGeom>
            <a:solidFill>
              <a:srgbClr val="5D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92"/>
            <p:cNvSpPr>
              <a:spLocks noChangeArrowheads="1"/>
            </p:cNvSpPr>
            <p:nvPr/>
          </p:nvSpPr>
          <p:spPr bwMode="auto">
            <a:xfrm>
              <a:off x="3543" y="4093"/>
              <a:ext cx="36" cy="168"/>
            </a:xfrm>
            <a:prstGeom prst="rect">
              <a:avLst/>
            </a:prstGeom>
            <a:solidFill>
              <a:srgbClr val="5B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93"/>
            <p:cNvSpPr>
              <a:spLocks noChangeArrowheads="1"/>
            </p:cNvSpPr>
            <p:nvPr/>
          </p:nvSpPr>
          <p:spPr bwMode="auto">
            <a:xfrm>
              <a:off x="3579" y="4093"/>
              <a:ext cx="35" cy="168"/>
            </a:xfrm>
            <a:prstGeom prst="rect">
              <a:avLst/>
            </a:prstGeom>
            <a:solidFill>
              <a:srgbClr val="5A5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94"/>
            <p:cNvSpPr>
              <a:spLocks noChangeArrowheads="1"/>
            </p:cNvSpPr>
            <p:nvPr/>
          </p:nvSpPr>
          <p:spPr bwMode="auto">
            <a:xfrm>
              <a:off x="3614" y="4093"/>
              <a:ext cx="2115" cy="16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161" y="4087"/>
              <a:ext cx="4573" cy="8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1161" y="4169"/>
              <a:ext cx="4573" cy="5"/>
            </a:xfrm>
            <a:prstGeom prst="rect">
              <a:avLst/>
            </a:pr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1161" y="4174"/>
              <a:ext cx="4573" cy="5"/>
            </a:xfrm>
            <a:prstGeom prst="rect">
              <a:avLst/>
            </a:prstGeom>
            <a:solidFill>
              <a:srgbClr val="85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1161" y="4179"/>
              <a:ext cx="4573" cy="6"/>
            </a:xfrm>
            <a:prstGeom prst="rect">
              <a:avLst/>
            </a:prstGeom>
            <a:solidFill>
              <a:srgbClr val="898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99"/>
            <p:cNvSpPr>
              <a:spLocks noChangeArrowheads="1"/>
            </p:cNvSpPr>
            <p:nvPr/>
          </p:nvSpPr>
          <p:spPr bwMode="auto">
            <a:xfrm>
              <a:off x="1161" y="4185"/>
              <a:ext cx="4573" cy="5"/>
            </a:xfrm>
            <a:prstGeom prst="rect">
              <a:avLst/>
            </a:prstGeom>
            <a:solidFill>
              <a:srgbClr val="8D9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100"/>
            <p:cNvSpPr>
              <a:spLocks noChangeArrowheads="1"/>
            </p:cNvSpPr>
            <p:nvPr/>
          </p:nvSpPr>
          <p:spPr bwMode="auto">
            <a:xfrm>
              <a:off x="1161" y="4190"/>
              <a:ext cx="4573" cy="6"/>
            </a:xfrm>
            <a:prstGeom prst="rect">
              <a:avLst/>
            </a:prstGeom>
            <a:solidFill>
              <a:srgbClr val="90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101"/>
            <p:cNvSpPr>
              <a:spLocks noChangeArrowheads="1"/>
            </p:cNvSpPr>
            <p:nvPr/>
          </p:nvSpPr>
          <p:spPr bwMode="auto">
            <a:xfrm>
              <a:off x="1161" y="4196"/>
              <a:ext cx="4573" cy="5"/>
            </a:xfrm>
            <a:prstGeom prst="rect">
              <a:avLst/>
            </a:prstGeom>
            <a:solidFill>
              <a:srgbClr val="94A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1161" y="4201"/>
              <a:ext cx="4573" cy="5"/>
            </a:xfrm>
            <a:prstGeom prst="rect">
              <a:avLst/>
            </a:prstGeom>
            <a:solidFill>
              <a:srgbClr val="98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1161" y="4206"/>
              <a:ext cx="4573" cy="6"/>
            </a:xfrm>
            <a:prstGeom prst="rect">
              <a:avLst/>
            </a:prstGeom>
            <a:solidFill>
              <a:srgbClr val="9BA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1161" y="4212"/>
              <a:ext cx="4573" cy="5"/>
            </a:xfrm>
            <a:prstGeom prst="rect">
              <a:avLst/>
            </a:prstGeom>
            <a:solidFill>
              <a:srgbClr val="9E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5"/>
            <p:cNvSpPr>
              <a:spLocks noChangeArrowheads="1"/>
            </p:cNvSpPr>
            <p:nvPr/>
          </p:nvSpPr>
          <p:spPr bwMode="auto">
            <a:xfrm>
              <a:off x="1161" y="4217"/>
              <a:ext cx="4573" cy="6"/>
            </a:xfrm>
            <a:prstGeom prst="rect">
              <a:avLst/>
            </a:prstGeom>
            <a:solidFill>
              <a:srgbClr val="A1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Rectangle 106"/>
            <p:cNvSpPr>
              <a:spLocks noChangeArrowheads="1"/>
            </p:cNvSpPr>
            <p:nvPr/>
          </p:nvSpPr>
          <p:spPr bwMode="auto">
            <a:xfrm>
              <a:off x="1161" y="4223"/>
              <a:ext cx="4573" cy="5"/>
            </a:xfrm>
            <a:prstGeom prst="rect">
              <a:avLst/>
            </a:prstGeom>
            <a:solidFill>
              <a:srgbClr val="A3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1161" y="4228"/>
              <a:ext cx="4573" cy="5"/>
            </a:xfrm>
            <a:prstGeom prst="rect">
              <a:avLst/>
            </a:prstGeom>
            <a:solidFill>
              <a:srgbClr val="A6B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1161" y="4233"/>
              <a:ext cx="4573" cy="6"/>
            </a:xfrm>
            <a:prstGeom prst="rect">
              <a:avLst/>
            </a:prstGeom>
            <a:solidFill>
              <a:srgbClr val="A9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109"/>
            <p:cNvSpPr>
              <a:spLocks noChangeArrowheads="1"/>
            </p:cNvSpPr>
            <p:nvPr/>
          </p:nvSpPr>
          <p:spPr bwMode="auto">
            <a:xfrm>
              <a:off x="1161" y="4239"/>
              <a:ext cx="4573" cy="5"/>
            </a:xfrm>
            <a:prstGeom prst="rect">
              <a:avLst/>
            </a:prstGeom>
            <a:solidFill>
              <a:srgbClr val="ABC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10"/>
            <p:cNvSpPr>
              <a:spLocks noChangeArrowheads="1"/>
            </p:cNvSpPr>
            <p:nvPr/>
          </p:nvSpPr>
          <p:spPr bwMode="auto">
            <a:xfrm>
              <a:off x="1161" y="4244"/>
              <a:ext cx="4573" cy="6"/>
            </a:xfrm>
            <a:prstGeom prst="rect">
              <a:avLst/>
            </a:prstGeom>
            <a:solidFill>
              <a:srgbClr val="AEC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1161" y="4250"/>
              <a:ext cx="4573" cy="5"/>
            </a:xfrm>
            <a:prstGeom prst="rect">
              <a:avLst/>
            </a:prstGeom>
            <a:solidFill>
              <a:srgbClr val="B1C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1161" y="4255"/>
              <a:ext cx="4573" cy="11"/>
            </a:xfrm>
            <a:prstGeom prst="rect">
              <a:avLst/>
            </a:prstGeom>
            <a:solidFill>
              <a:srgbClr val="B4D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113"/>
            <p:cNvSpPr>
              <a:spLocks noChangeArrowheads="1"/>
            </p:cNvSpPr>
            <p:nvPr/>
          </p:nvSpPr>
          <p:spPr bwMode="auto">
            <a:xfrm>
              <a:off x="4315" y="4095"/>
              <a:ext cx="7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EGAIS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2016.RU</a:t>
              </a:r>
            </a:p>
          </p:txBody>
        </p:sp>
        <p:sp>
          <p:nvSpPr>
            <p:cNvPr id="91" name="Rectangle 114"/>
            <p:cNvSpPr>
              <a:spLocks noChangeArrowheads="1"/>
            </p:cNvSpPr>
            <p:nvPr/>
          </p:nvSpPr>
          <p:spPr bwMode="auto">
            <a:xfrm>
              <a:off x="4619" y="4095"/>
              <a:ext cx="10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6"/>
            <p:cNvSpPr>
              <a:spLocks noChangeArrowheads="1"/>
            </p:cNvSpPr>
            <p:nvPr/>
          </p:nvSpPr>
          <p:spPr bwMode="auto">
            <a:xfrm>
              <a:off x="5049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7"/>
            <p:cNvSpPr>
              <a:spLocks noChangeArrowheads="1"/>
            </p:cNvSpPr>
            <p:nvPr/>
          </p:nvSpPr>
          <p:spPr bwMode="auto">
            <a:xfrm>
              <a:off x="5087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18"/>
            <p:cNvSpPr>
              <a:spLocks noChangeArrowheads="1"/>
            </p:cNvSpPr>
            <p:nvPr/>
          </p:nvSpPr>
          <p:spPr bwMode="auto">
            <a:xfrm>
              <a:off x="5518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19"/>
            <p:cNvSpPr>
              <a:spLocks noChangeArrowheads="1"/>
            </p:cNvSpPr>
            <p:nvPr/>
          </p:nvSpPr>
          <p:spPr bwMode="auto">
            <a:xfrm>
              <a:off x="5551" y="40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6"/>
            <a:ext cx="1203649" cy="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29713</TotalTime>
  <Words>3960</Words>
  <Application>Microsoft Office PowerPoint</Application>
  <PresentationFormat>Экран (4:3)</PresentationFormat>
  <Paragraphs>760</Paragraphs>
  <Slides>74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5" baseType="lpstr">
      <vt:lpstr>Arial</vt:lpstr>
      <vt:lpstr>Calibri</vt:lpstr>
      <vt:lpstr>Calibri Light</vt:lpstr>
      <vt:lpstr>Century</vt:lpstr>
      <vt:lpstr>Century Schoolbook</vt:lpstr>
      <vt:lpstr>Open Sans</vt:lpstr>
      <vt:lpstr>Times New Roman</vt:lpstr>
      <vt:lpstr>Verdana</vt:lpstr>
      <vt:lpstr>Wingdings</vt:lpstr>
      <vt:lpstr>Тема Office</vt:lpstr>
      <vt:lpstr>Visio.Drawing.11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276</cp:revision>
  <dcterms:created xsi:type="dcterms:W3CDTF">2016-03-03T13:14:25Z</dcterms:created>
  <dcterms:modified xsi:type="dcterms:W3CDTF">2016-06-15T07:28:49Z</dcterms:modified>
</cp:coreProperties>
</file>